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765" r:id="rId2"/>
    <p:sldMasterId id="2147483841" r:id="rId3"/>
    <p:sldMasterId id="2147483801" r:id="rId4"/>
    <p:sldMasterId id="2147483830" r:id="rId5"/>
    <p:sldMasterId id="2147483833" r:id="rId6"/>
    <p:sldMasterId id="2147483838" r:id="rId7"/>
  </p:sldMasterIdLst>
  <p:notesMasterIdLst>
    <p:notesMasterId r:id="rId32"/>
  </p:notesMasterIdLst>
  <p:sldIdLst>
    <p:sldId id="282" r:id="rId8"/>
    <p:sldId id="380" r:id="rId9"/>
    <p:sldId id="453" r:id="rId10"/>
    <p:sldId id="454" r:id="rId11"/>
    <p:sldId id="455" r:id="rId12"/>
    <p:sldId id="456" r:id="rId13"/>
    <p:sldId id="457" r:id="rId14"/>
    <p:sldId id="458" r:id="rId15"/>
    <p:sldId id="459" r:id="rId16"/>
    <p:sldId id="460" r:id="rId17"/>
    <p:sldId id="461" r:id="rId18"/>
    <p:sldId id="462" r:id="rId19"/>
    <p:sldId id="463" r:id="rId20"/>
    <p:sldId id="464" r:id="rId21"/>
    <p:sldId id="465" r:id="rId22"/>
    <p:sldId id="466" r:id="rId23"/>
    <p:sldId id="467" r:id="rId24"/>
    <p:sldId id="468" r:id="rId25"/>
    <p:sldId id="469" r:id="rId26"/>
    <p:sldId id="470" r:id="rId27"/>
    <p:sldId id="473" r:id="rId28"/>
    <p:sldId id="471" r:id="rId29"/>
    <p:sldId id="472" r:id="rId30"/>
    <p:sldId id="450" r:id="rId31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Title" id="{9BC906B2-097A-7845-A565-421D1059C282}">
          <p14:sldIdLst>
            <p14:sldId id="282"/>
          </p14:sldIdLst>
        </p14:section>
        <p14:section name="Interior" id="{D8A0EF47-F7BB-4040-A5CD-616C45D61098}">
          <p14:sldIdLst>
            <p14:sldId id="380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3"/>
            <p14:sldId id="471"/>
            <p14:sldId id="472"/>
            <p14:sldId id="4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802948-7126-6F1A-2930-09D89C7969AF}" name="Georgoulakis, Steve" initials="GS" userId="S::Steve.Georgoulakis@usaa.com::deb307e2-0cdd-47d4-8b1e-054ab4cef447" providerId="AD"/>
  <p188:author id="{7BEC8067-22B8-A118-C89C-40CA74C4A523}" name="Samantha Salazar" initials="SS" userId="S::ssalazar@mvculture.com::1d602b40-9561-46a7-82cd-14c05aaece5d" providerId="AD"/>
  <p188:author id="{89145C7F-C4FD-2B96-D275-C4C78430E811}" name="Sean Wood" initials="SW" userId="afb9e93939c3130d" providerId="Windows Live"/>
  <p188:author id="{C3144EC6-1BE2-36AB-2FB9-8849F9045C79}" name="Casey-Macias, Catherine" initials="CMC" userId="S::Catherine.Casey-Macias@usaa.com::3d950b72-5456-4272-a83a-12fa3133bb1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Kathleen M CIV USN NAS WBY WA (USA)" initials="JKMCUNWW(" lastIdx="7" clrIdx="0">
    <p:extLst>
      <p:ext uri="{19B8F6BF-5375-455C-9EA6-DF929625EA0E}">
        <p15:presenceInfo xmlns:p15="http://schemas.microsoft.com/office/powerpoint/2012/main" userId="S-1-5-21-283434708-1855628083-519896044-270537" providerId="AD"/>
      </p:ext>
    </p:extLst>
  </p:cmAuthor>
  <p:cmAuthor id="2" name="Armstrong-Milete, Kendra T CTR NAS Corpus Christi, N9" initials="AKTCNCCN" lastIdx="3" clrIdx="1">
    <p:extLst>
      <p:ext uri="{19B8F6BF-5375-455C-9EA6-DF929625EA0E}">
        <p15:presenceInfo xmlns:p15="http://schemas.microsoft.com/office/powerpoint/2012/main" userId="S-1-5-21-283434708-1855628083-519896044-5502800" providerId="AD"/>
      </p:ext>
    </p:extLst>
  </p:cmAuthor>
  <p:cmAuthor id="3" name="Baker, John C CIV CNIC HQ, N911" initials="JCB" lastIdx="1" clrIdx="2">
    <p:extLst>
      <p:ext uri="{19B8F6BF-5375-455C-9EA6-DF929625EA0E}">
        <p15:presenceInfo xmlns:p15="http://schemas.microsoft.com/office/powerpoint/2012/main" userId="Baker, John C CIV CNIC HQ, N911" providerId="None"/>
      </p:ext>
    </p:extLst>
  </p:cmAuthor>
  <p:cmAuthor id="4" name="Casey-Macias, Catherine" initials="CMC" lastIdx="40" clrIdx="3">
    <p:extLst>
      <p:ext uri="{19B8F6BF-5375-455C-9EA6-DF929625EA0E}">
        <p15:presenceInfo xmlns:p15="http://schemas.microsoft.com/office/powerpoint/2012/main" userId="S::Catherine.Casey-Macias@usaa.com::3d950b72-5456-4272-a83a-12fa3133bb18" providerId="AD"/>
      </p:ext>
    </p:extLst>
  </p:cmAuthor>
  <p:cmAuthor id="5" name="Shannon" initials="S" lastIdx="1" clrIdx="4">
    <p:extLst>
      <p:ext uri="{19B8F6BF-5375-455C-9EA6-DF929625EA0E}">
        <p15:presenceInfo xmlns:p15="http://schemas.microsoft.com/office/powerpoint/2012/main" userId="3845576602b84ac3" providerId="Windows Live"/>
      </p:ext>
    </p:extLst>
  </p:cmAuthor>
  <p:cmAuthor id="6" name="John Baker" initials="JB" lastIdx="15" clrIdx="5">
    <p:extLst>
      <p:ext uri="{19B8F6BF-5375-455C-9EA6-DF929625EA0E}">
        <p15:presenceInfo xmlns:p15="http://schemas.microsoft.com/office/powerpoint/2012/main" userId="9cb72ef1bcb50c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1"/>
    <a:srgbClr val="2B608B"/>
    <a:srgbClr val="EDB21B"/>
    <a:srgbClr val="EB8D36"/>
    <a:srgbClr val="4D2070"/>
    <a:srgbClr val="AB344A"/>
    <a:srgbClr val="D6B059"/>
    <a:srgbClr val="033A61"/>
    <a:srgbClr val="3E3E3F"/>
    <a:srgbClr val="D0D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72"/>
    <p:restoredTop sz="86400" autoAdjust="0"/>
  </p:normalViewPr>
  <p:slideViewPr>
    <p:cSldViewPr snapToGrid="0" snapToObjects="1">
      <p:cViewPr varScale="1">
        <p:scale>
          <a:sx n="92" d="100"/>
          <a:sy n="92" d="100"/>
        </p:scale>
        <p:origin x="1592" y="184"/>
      </p:cViewPr>
      <p:guideLst/>
    </p:cSldViewPr>
  </p:slideViewPr>
  <p:outlineViewPr>
    <p:cViewPr>
      <p:scale>
        <a:sx n="33" d="100"/>
        <a:sy n="33" d="100"/>
      </p:scale>
      <p:origin x="0" y="-72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notesViewPr>
    <p:cSldViewPr snapToGrid="0" snapToObjects="1">
      <p:cViewPr varScale="1">
        <p:scale>
          <a:sx n="153" d="100"/>
          <a:sy n="153" d="100"/>
        </p:scale>
        <p:origin x="551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2C76C-582D-524B-BFE1-27F98059DCFA}" type="datetimeFigureOut">
              <a:rPr lang="en-US" smtClean="0"/>
              <a:t>4/10/23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7A9D3-4FD5-7346-98F4-B0A01A7CF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0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88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10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74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41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45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62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55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81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67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37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30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616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39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75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107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983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67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76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78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64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27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95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88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7A9D3-4FD5-7346-98F4-B0A01A7CFF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6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s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7">
            <a:extLst>
              <a:ext uri="{FF2B5EF4-FFF2-40B4-BE49-F238E27FC236}">
                <a16:creationId xmlns:a16="http://schemas.microsoft.com/office/drawing/2014/main" id="{2B329D1B-4694-EE49-A273-14FAF3BBB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8088" y="2648772"/>
            <a:ext cx="3223350" cy="1995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aseline="0">
                <a:solidFill>
                  <a:srgbClr val="004072"/>
                </a:solidFill>
                <a:latin typeface="Aria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6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65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s with ar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622AEA-23D4-D244-B3C1-98221F487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865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s with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3FBCE85-5ED5-514D-9C35-A0A0334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C1DC79D-BE60-A94B-9DEB-AE9B0D76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102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0D639E0B-471E-0F45-8A2B-F381A451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0D2C9D-8497-3348-BE2E-DFE9CB1F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429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s with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3FBCE85-5ED5-514D-9C35-A0A0334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C1DC79D-BE60-A94B-9DEB-AE9B0D76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527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0D639E0B-471E-0F45-8A2B-F381A451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0D2C9D-8497-3348-BE2E-DFE9CB1F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593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s with ar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CC4A8CF-A9CE-5944-AAA1-6B8C02D13EB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36466"/>
                </a:solidFill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AEDD10EF-4869-3D4C-9367-1604606D1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2CA1877-EDA6-A043-9E70-CEBBFDB5D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97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s with ar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622AEA-23D4-D244-B3C1-98221F487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805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s with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CC4A8CF-A9CE-5944-AAA1-6B8C02D13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3FBCE85-5ED5-514D-9C35-A0A0334E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C1DC79D-BE60-A94B-9DEB-AE9B0D76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>
              <a:defRPr sz="2000" b="0">
                <a:solidFill>
                  <a:srgbClr val="004072"/>
                </a:solidFill>
              </a:defRPr>
            </a:lvl2pPr>
            <a:lvl3pPr>
              <a:defRPr sz="1800" b="0">
                <a:solidFill>
                  <a:srgbClr val="004072"/>
                </a:solidFill>
              </a:defRPr>
            </a:lvl3pPr>
            <a:lvl4pPr>
              <a:defRPr sz="1600" b="0">
                <a:solidFill>
                  <a:srgbClr val="004072"/>
                </a:solidFill>
              </a:defRPr>
            </a:lvl4pPr>
            <a:lvl5pPr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192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CC4A8CF-A9CE-5944-AAA1-6B8C02D13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41074" y="6389515"/>
            <a:ext cx="1870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0D639E0B-471E-0F45-8A2B-F381A451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0D2C9D-8497-3348-BE2E-DFE9CB1F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</a:defRPr>
            </a:lvl1pPr>
            <a:lvl2pPr>
              <a:defRPr sz="2000" b="0">
                <a:solidFill>
                  <a:srgbClr val="004072"/>
                </a:solidFill>
              </a:defRPr>
            </a:lvl2pPr>
            <a:lvl3pPr>
              <a:defRPr sz="1800" b="0">
                <a:solidFill>
                  <a:srgbClr val="004072"/>
                </a:solidFill>
              </a:defRPr>
            </a:lvl3pPr>
            <a:lvl4pPr>
              <a:defRPr sz="1600" b="0">
                <a:solidFill>
                  <a:srgbClr val="004072"/>
                </a:solidFill>
              </a:defRPr>
            </a:lvl4pPr>
            <a:lvl5pPr>
              <a:defRPr sz="1400" b="0">
                <a:solidFill>
                  <a:srgbClr val="00407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61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542B5F-B18C-4108-67BF-77534523A5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40821" cy="6855616"/>
          </a:xfrm>
          <a:prstGeom prst="rect">
            <a:avLst/>
          </a:prstGeom>
        </p:spPr>
      </p:pic>
      <p:sp>
        <p:nvSpPr>
          <p:cNvPr id="10" name="Title Placeholder 7">
            <a:extLst>
              <a:ext uri="{FF2B5EF4-FFF2-40B4-BE49-F238E27FC236}">
                <a16:creationId xmlns:a16="http://schemas.microsoft.com/office/drawing/2014/main" id="{B182BA9F-E571-E949-B710-C999D25F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148" y="2409901"/>
            <a:ext cx="3223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121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rgbClr val="0040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38099-4F21-F54B-AAC2-02DFF6FA53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A9A7FA23-409F-720D-7E46-258F13305BC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20B833-4CAE-7710-5DC4-EAF1A0C290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0793"/>
            <a:ext cx="1048910" cy="17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5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2" r:id="rId2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38099-4F21-F54B-AAC2-02DFF6FA53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CB25A5-13BC-0C97-3496-14E5989E290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1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arrow&#10;&#10;Description automatically generated with medium confidence">
            <a:extLst>
              <a:ext uri="{FF2B5EF4-FFF2-40B4-BE49-F238E27FC236}">
                <a16:creationId xmlns:a16="http://schemas.microsoft.com/office/drawing/2014/main" id="{68525A21-B491-3C74-2FD5-13B55658C9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9098604" cy="6823953"/>
          </a:xfrm>
          <a:prstGeom prst="rect">
            <a:avLst/>
          </a:prstGeom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535" y="365129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3DF7D6-350A-F540-8CC9-C2C16370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3535" y="1825625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1D0067-4A04-0C4C-9C34-9C2697B796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4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2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22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38099-4F21-F54B-AAC2-02DFF6FA53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D0DF9F6-CDC6-6468-EC1F-9A8C745CC35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4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rgbClr val="636466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0C631122-80BB-DD6E-B657-F6A28B113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2A984A-1987-8C44-AA9C-0507C9EA15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sp>
        <p:nvSpPr>
          <p:cNvPr id="4" name="Title Placeholder 2">
            <a:extLst>
              <a:ext uri="{FF2B5EF4-FFF2-40B4-BE49-F238E27FC236}">
                <a16:creationId xmlns:a16="http://schemas.microsoft.com/office/drawing/2014/main" id="{B7147E33-40F0-A280-7158-451E1580D799}"/>
              </a:ext>
            </a:extLst>
          </p:cNvPr>
          <p:cNvSpPr txBox="1">
            <a:spLocks/>
          </p:cNvSpPr>
          <p:nvPr userDrawn="1"/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40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7EDEC9D-708B-DDB7-90E3-196CF19497A3}"/>
              </a:ext>
            </a:extLst>
          </p:cNvPr>
          <p:cNvSpPr txBox="1">
            <a:spLocks/>
          </p:cNvSpPr>
          <p:nvPr userDrawn="1"/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004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3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40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1D0067-4A04-0C4C-9C34-9C2697B79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6063" y="6501600"/>
            <a:ext cx="1048910" cy="179007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922B2A-9564-85FD-B586-EC86EE8A3A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3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071"/>
          </a:solidFill>
          <a:latin typeface="Arial" pitchFamily="2" charset="0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2"/>
          </a:solidFill>
          <a:latin typeface="Arial" pitchFamily="2" charset="0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rgbClr val="004072"/>
          </a:solidFill>
          <a:latin typeface="Arial" pitchFamily="2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2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1DF82C4A-330E-8ED4-E414-783E4C144B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10863" y="3040955"/>
            <a:ext cx="4335426" cy="9941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Entitlement to Continuation Pay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(CP)</a:t>
            </a: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9362457B-CB9B-2E6E-D935-4BD529AD6B59}"/>
              </a:ext>
            </a:extLst>
          </p:cNvPr>
          <p:cNvSpPr txBox="1"/>
          <p:nvPr/>
        </p:nvSpPr>
        <p:spPr>
          <a:xfrm>
            <a:off x="4443210" y="4283792"/>
            <a:ext cx="189987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en-US" sz="1300" dirty="0">
                <a:solidFill>
                  <a:srgbClr val="004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OPNAV-ECPFRT-2.0</a:t>
            </a:r>
          </a:p>
        </p:txBody>
      </p:sp>
      <p:sp>
        <p:nvSpPr>
          <p:cNvPr id="4" name="Title Placeholder 7">
            <a:extLst>
              <a:ext uri="{FF2B5EF4-FFF2-40B4-BE49-F238E27FC236}">
                <a16:creationId xmlns:a16="http://schemas.microsoft.com/office/drawing/2014/main" id="{B3C58C44-340D-1748-BCBF-947D55D091C1}"/>
              </a:ext>
            </a:extLst>
          </p:cNvPr>
          <p:cNvSpPr txBox="1">
            <a:spLocks/>
          </p:cNvSpPr>
          <p:nvPr/>
        </p:nvSpPr>
        <p:spPr>
          <a:xfrm>
            <a:off x="7715023" y="110915"/>
            <a:ext cx="1306854" cy="117348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</a:p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16C8B26-C20F-E490-0EE2-A0554ADE119D}"/>
              </a:ext>
            </a:extLst>
          </p:cNvPr>
          <p:cNvSpPr txBox="1"/>
          <p:nvPr/>
        </p:nvSpPr>
        <p:spPr>
          <a:xfrm>
            <a:off x="268095" y="6672474"/>
            <a:ext cx="3091833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600" i="1" dirty="0">
                <a:solidFill>
                  <a:srgbClr val="004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Catalog ID: OPNAV-ECPFRT-2.0 (Updated April 2023)</a:t>
            </a:r>
          </a:p>
        </p:txBody>
      </p:sp>
    </p:spTree>
    <p:extLst>
      <p:ext uri="{BB962C8B-B14F-4D97-AF65-F5344CB8AC3E}">
        <p14:creationId xmlns:p14="http://schemas.microsoft.com/office/powerpoint/2010/main" val="1036134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44162" y="3119870"/>
            <a:ext cx="7499838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Planning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2536028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657E0AB-4A04-163D-6194-B8907CA813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The Four Components of BRS</a:t>
            </a:r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6FD7B409-D704-6810-6EBC-39ED913BB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106" y="1577641"/>
            <a:ext cx="6885986" cy="4871320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/>
              <a:t>Defined contribution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r>
              <a:rPr lang="en-US" dirty="0"/>
              <a:t>Thrift Savings Plan with DoD automatic and matching contributions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/>
              <a:t>Continuation Pay 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r>
              <a:rPr lang="en-US" dirty="0"/>
              <a:t>Mid-career incentive pay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/>
              <a:t>Defined benefit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r>
              <a:rPr lang="en-US" dirty="0"/>
              <a:t>Eligible for a pension after 20 years of service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/>
              <a:t>Lump-sum option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0665" algn="l"/>
                <a:tab pos="241300" algn="l"/>
              </a:tabLst>
            </a:pPr>
            <a:r>
              <a:rPr lang="en-US" dirty="0"/>
              <a:t>Choice on how to receive your pension at retirement</a:t>
            </a:r>
          </a:p>
        </p:txBody>
      </p:sp>
      <p:pic>
        <p:nvPicPr>
          <p:cNvPr id="8" name="Picture 7" descr="Paper with hand icon indicating additional resource.">
            <a:extLst>
              <a:ext uri="{FF2B5EF4-FFF2-40B4-BE49-F238E27FC236}">
                <a16:creationId xmlns:a16="http://schemas.microsoft.com/office/drawing/2014/main" id="{DD0A2CFB-6114-6849-A909-D6C282BAE6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934144-8075-E39B-0ABB-393050EB79A8}"/>
              </a:ext>
            </a:extLst>
          </p:cNvPr>
          <p:cNvSpPr txBox="1"/>
          <p:nvPr/>
        </p:nvSpPr>
        <p:spPr>
          <a:xfrm>
            <a:off x="808602" y="6414560"/>
            <a:ext cx="6639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Military Retirement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187519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AF8B8F1-5CC9-A2C9-07D4-6C6AF22732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Continuation Pay Basics</a:t>
            </a: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34B4948C-40A4-C225-4523-2E82AAF7C276}"/>
              </a:ext>
            </a:extLst>
          </p:cNvPr>
          <p:cNvSpPr txBox="1">
            <a:spLocks/>
          </p:cNvSpPr>
          <p:nvPr/>
        </p:nvSpPr>
        <p:spPr>
          <a:xfrm>
            <a:off x="1094641" y="1577641"/>
            <a:ext cx="8130381" cy="4665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/>
              <a:t>One-time, mid-career bonus at 12-year mark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/>
              <a:t>Paid in exchange for four years of additional service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/>
              <a:t>Election is NOT automatic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/>
              <a:t>In addition to other career incentives and </a:t>
            </a:r>
            <a:br>
              <a:rPr lang="en-US" dirty="0"/>
            </a:br>
            <a:r>
              <a:rPr lang="en-US" dirty="0"/>
              <a:t>bonuses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/>
              <a:t>A retention tool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endParaRPr lang="en-US" dirty="0"/>
          </a:p>
        </p:txBody>
      </p:sp>
      <p:pic>
        <p:nvPicPr>
          <p:cNvPr id="7" name="Picture 6" descr="Paper with hand icon indicating additional resource.">
            <a:extLst>
              <a:ext uri="{FF2B5EF4-FFF2-40B4-BE49-F238E27FC236}">
                <a16:creationId xmlns:a16="http://schemas.microsoft.com/office/drawing/2014/main" id="{708ED369-B94D-3371-4FEE-B925312EA0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747A19-9927-132F-AFC4-42CE3AB419EB}"/>
              </a:ext>
            </a:extLst>
          </p:cNvPr>
          <p:cNvSpPr txBox="1"/>
          <p:nvPr/>
        </p:nvSpPr>
        <p:spPr>
          <a:xfrm>
            <a:off x="808602" y="6414560"/>
            <a:ext cx="6639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Retirement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Continuation Pay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Handouts Available</a:t>
            </a:r>
          </a:p>
        </p:txBody>
      </p:sp>
    </p:spTree>
    <p:extLst>
      <p:ext uri="{BB962C8B-B14F-4D97-AF65-F5344CB8AC3E}">
        <p14:creationId xmlns:p14="http://schemas.microsoft.com/office/powerpoint/2010/main" val="2924920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D90CE5B-82DC-3DC7-36F1-D2C1580ECB6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Continuation Pay Basics,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Continued</a:t>
            </a:r>
          </a:p>
        </p:txBody>
      </p:sp>
      <p:sp>
        <p:nvSpPr>
          <p:cNvPr id="5" name="Content Placeholder 16">
            <a:extLst>
              <a:ext uri="{FF2B5EF4-FFF2-40B4-BE49-F238E27FC236}">
                <a16:creationId xmlns:a16="http://schemas.microsoft.com/office/drawing/2014/main" id="{0C31CD4B-F4AE-D5AA-EE7A-CB249C53AB37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744558" cy="4665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/>
              <a:t>Active </a:t>
            </a:r>
            <a:r>
              <a:rPr lang="en-US" dirty="0">
                <a:solidFill>
                  <a:srgbClr val="004071"/>
                </a:solidFill>
              </a:rPr>
              <a:t>duty or active reserve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/>
              <a:t>BRS participants only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/>
              <a:t>Based on pay entry base date (PEBD</a:t>
            </a:r>
            <a:r>
              <a:rPr lang="en-US" dirty="0">
                <a:solidFill>
                  <a:srgbClr val="004071"/>
                </a:solidFill>
              </a:rPr>
              <a:t>)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004071"/>
                </a:solidFill>
              </a:rPr>
              <a:t>Elect between eight and 12 years of service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004071"/>
                </a:solidFill>
              </a:rPr>
              <a:t>Agree to four years of additional service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004071"/>
                </a:solidFill>
              </a:rPr>
              <a:t>Must elect </a:t>
            </a:r>
            <a:r>
              <a:rPr lang="en-US" u="sng" dirty="0">
                <a:solidFill>
                  <a:srgbClr val="004071"/>
                </a:solidFill>
              </a:rPr>
              <a:t>before</a:t>
            </a:r>
            <a:r>
              <a:rPr lang="en-US" dirty="0">
                <a:solidFill>
                  <a:srgbClr val="004071"/>
                </a:solidFill>
              </a:rPr>
              <a:t> your 12th year of service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004071"/>
                </a:solidFill>
              </a:rPr>
              <a:t>Paid on the first pay period following anniversary of 12 years of service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709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D16C7F-FEFE-EDBA-3162-51BAC56AD5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How Is CP Calculated?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4FF0B35-3F3F-2E48-AD45-9ABCDDF91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0452"/>
            <a:ext cx="6335792" cy="3038536"/>
          </a:xfrm>
        </p:spPr>
        <p:txBody>
          <a:bodyPr>
            <a:normAutofit/>
          </a:bodyPr>
          <a:lstStyle/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>
                <a:solidFill>
                  <a:srgbClr val="004071"/>
                </a:solidFill>
              </a:rPr>
              <a:t>CP rates for 2023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4071"/>
                </a:solidFill>
              </a:rPr>
              <a:t>Active duty – 2.5 times basic monthly pay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4071"/>
                </a:solidFill>
              </a:rPr>
              <a:t>Reserve – 0.5 times basic monthly pay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>
                <a:solidFill>
                  <a:srgbClr val="004071"/>
                </a:solidFill>
              </a:rPr>
              <a:t>Pay-rate multiplier considerations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4071"/>
                </a:solidFill>
              </a:rPr>
              <a:t>Service-specific retention needs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4071"/>
                </a:solidFill>
              </a:rPr>
              <a:t>Specialty skills and hard-to-fill positions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4071"/>
                </a:solidFill>
              </a:rPr>
              <a:t>Similar to career field incentives and </a:t>
            </a:r>
            <a:br>
              <a:rPr lang="en-US" dirty="0">
                <a:solidFill>
                  <a:srgbClr val="004071"/>
                </a:solidFill>
              </a:rPr>
            </a:br>
            <a:r>
              <a:rPr lang="en-US" dirty="0">
                <a:solidFill>
                  <a:srgbClr val="004071"/>
                </a:solidFill>
              </a:rPr>
              <a:t>re-enlistment bonuses</a:t>
            </a:r>
          </a:p>
          <a:p>
            <a:endParaRPr lang="en-US" dirty="0"/>
          </a:p>
        </p:txBody>
      </p:sp>
      <p:pic>
        <p:nvPicPr>
          <p:cNvPr id="5" name="Picture 4" descr="CP calculation formula.">
            <a:extLst>
              <a:ext uri="{FF2B5EF4-FFF2-40B4-BE49-F238E27FC236}">
                <a16:creationId xmlns:a16="http://schemas.microsoft.com/office/drawing/2014/main" id="{7DF2CB8B-C624-7EA5-9021-B0FD4A6C3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14" y="4553147"/>
            <a:ext cx="8066372" cy="1468802"/>
          </a:xfrm>
          <a:prstGeom prst="rect">
            <a:avLst/>
          </a:prstGeom>
        </p:spPr>
      </p:pic>
      <p:sp>
        <p:nvSpPr>
          <p:cNvPr id="12" name="AutoShape 100" descr="Lightbulb icon indicating activity.">
            <a:extLst>
              <a:ext uri="{FF2B5EF4-FFF2-40B4-BE49-F238E27FC236}">
                <a16:creationId xmlns:a16="http://schemas.microsoft.com/office/drawing/2014/main" id="{37A0EA0C-74E4-1C5D-A8A1-54065142A8B4}"/>
              </a:ext>
            </a:extLst>
          </p:cNvPr>
          <p:cNvSpPr>
            <a:spLocks/>
          </p:cNvSpPr>
          <p:nvPr/>
        </p:nvSpPr>
        <p:spPr bwMode="auto">
          <a:xfrm>
            <a:off x="473957" y="6281475"/>
            <a:ext cx="334645" cy="339090"/>
          </a:xfrm>
          <a:custGeom>
            <a:avLst/>
            <a:gdLst>
              <a:gd name="T0" fmla="+- 0 3448 3357"/>
              <a:gd name="T1" fmla="*/ T0 w 527"/>
              <a:gd name="T2" fmla="+- 0 -934 -1181"/>
              <a:gd name="T3" fmla="*/ -934 h 534"/>
              <a:gd name="T4" fmla="+- 0 3439 3357"/>
              <a:gd name="T5" fmla="*/ T4 w 527"/>
              <a:gd name="T6" fmla="+- 0 -934 -1181"/>
              <a:gd name="T7" fmla="*/ -934 h 534"/>
              <a:gd name="T8" fmla="+- 0 3357 3357"/>
              <a:gd name="T9" fmla="*/ T8 w 527"/>
              <a:gd name="T10" fmla="+- 0 -919 -1181"/>
              <a:gd name="T11" fmla="*/ -919 h 534"/>
              <a:gd name="T12" fmla="+- 0 3455 3357"/>
              <a:gd name="T13" fmla="*/ T12 w 527"/>
              <a:gd name="T14" fmla="+- 0 -910 -1181"/>
              <a:gd name="T15" fmla="*/ -910 h 534"/>
              <a:gd name="T16" fmla="+- 0 3506 3357"/>
              <a:gd name="T17" fmla="*/ T16 w 527"/>
              <a:gd name="T18" fmla="+- 0 -1055 -1181"/>
              <a:gd name="T19" fmla="*/ -1055 h 534"/>
              <a:gd name="T20" fmla="+- 0 3455 3357"/>
              <a:gd name="T21" fmla="*/ T20 w 527"/>
              <a:gd name="T22" fmla="+- 0 -1106 -1181"/>
              <a:gd name="T23" fmla="*/ -1106 h 534"/>
              <a:gd name="T24" fmla="+- 0 3428 3357"/>
              <a:gd name="T25" fmla="*/ T24 w 527"/>
              <a:gd name="T26" fmla="+- 0 -1087 -1181"/>
              <a:gd name="T27" fmla="*/ -1087 h 534"/>
              <a:gd name="T28" fmla="+- 0 3489 3357"/>
              <a:gd name="T29" fmla="*/ T28 w 527"/>
              <a:gd name="T30" fmla="+- 0 -1031 -1181"/>
              <a:gd name="T31" fmla="*/ -1031 h 534"/>
              <a:gd name="T32" fmla="+- 0 3504 3357"/>
              <a:gd name="T33" fmla="*/ T32 w 527"/>
              <a:gd name="T34" fmla="+- 0 -1036 -1181"/>
              <a:gd name="T35" fmla="*/ -1036 h 534"/>
              <a:gd name="T36" fmla="+- 0 3629 3357"/>
              <a:gd name="T37" fmla="*/ T36 w 527"/>
              <a:gd name="T38" fmla="+- 0 -1181 -1181"/>
              <a:gd name="T39" fmla="*/ -1181 h 534"/>
              <a:gd name="T40" fmla="+- 0 3612 3357"/>
              <a:gd name="T41" fmla="*/ T40 w 527"/>
              <a:gd name="T42" fmla="+- 0 -1084 -1181"/>
              <a:gd name="T43" fmla="*/ -1084 h 534"/>
              <a:gd name="T44" fmla="+- 0 3766 3357"/>
              <a:gd name="T45" fmla="*/ T44 w 527"/>
              <a:gd name="T46" fmla="+- 0 -912 -1181"/>
              <a:gd name="T47" fmla="*/ -912 h 534"/>
              <a:gd name="T48" fmla="+- 0 3735 3357"/>
              <a:gd name="T49" fmla="*/ T48 w 527"/>
              <a:gd name="T50" fmla="+- 0 -1000 -1181"/>
              <a:gd name="T51" fmla="*/ -1000 h 534"/>
              <a:gd name="T52" fmla="+- 0 3696 3357"/>
              <a:gd name="T53" fmla="*/ T52 w 527"/>
              <a:gd name="T54" fmla="+- 0 -826 -1181"/>
              <a:gd name="T55" fmla="*/ -826 h 534"/>
              <a:gd name="T56" fmla="+- 0 3660 3357"/>
              <a:gd name="T57" fmla="*/ T56 w 527"/>
              <a:gd name="T58" fmla="+- 0 -783 -1181"/>
              <a:gd name="T59" fmla="*/ -783 h 534"/>
              <a:gd name="T60" fmla="+- 0 3657 3357"/>
              <a:gd name="T61" fmla="*/ T60 w 527"/>
              <a:gd name="T62" fmla="+- 0 -709 -1181"/>
              <a:gd name="T63" fmla="*/ -709 h 534"/>
              <a:gd name="T64" fmla="+- 0 3640 3357"/>
              <a:gd name="T65" fmla="*/ T64 w 527"/>
              <a:gd name="T66" fmla="+- 0 -683 -1181"/>
              <a:gd name="T67" fmla="*/ -683 h 534"/>
              <a:gd name="T68" fmla="+- 0 3597 3357"/>
              <a:gd name="T69" fmla="*/ T68 w 527"/>
              <a:gd name="T70" fmla="+- 0 -688 -1181"/>
              <a:gd name="T71" fmla="*/ -688 h 534"/>
              <a:gd name="T72" fmla="+- 0 3657 3357"/>
              <a:gd name="T73" fmla="*/ T72 w 527"/>
              <a:gd name="T74" fmla="+- 0 -740 -1181"/>
              <a:gd name="T75" fmla="*/ -740 h 534"/>
              <a:gd name="T76" fmla="+- 0 3660 3357"/>
              <a:gd name="T77" fmla="*/ T76 w 527"/>
              <a:gd name="T78" fmla="+- 0 -783 -1181"/>
              <a:gd name="T79" fmla="*/ -783 h 534"/>
              <a:gd name="T80" fmla="+- 0 3578 3357"/>
              <a:gd name="T81" fmla="*/ T80 w 527"/>
              <a:gd name="T82" fmla="+- 0 -806 -1181"/>
              <a:gd name="T83" fmla="*/ -806 h 534"/>
              <a:gd name="T84" fmla="+- 0 3524 3357"/>
              <a:gd name="T85" fmla="*/ T84 w 527"/>
              <a:gd name="T86" fmla="+- 0 -850 -1181"/>
              <a:gd name="T87" fmla="*/ -850 h 534"/>
              <a:gd name="T88" fmla="+- 0 3514 3357"/>
              <a:gd name="T89" fmla="*/ T88 w 527"/>
              <a:gd name="T90" fmla="+- 0 -954 -1181"/>
              <a:gd name="T91" fmla="*/ -954 h 534"/>
              <a:gd name="T92" fmla="+- 0 3572 3357"/>
              <a:gd name="T93" fmla="*/ T92 w 527"/>
              <a:gd name="T94" fmla="+- 0 -1015 -1181"/>
              <a:gd name="T95" fmla="*/ -1015 h 534"/>
              <a:gd name="T96" fmla="+- 0 3643 3357"/>
              <a:gd name="T97" fmla="*/ T96 w 527"/>
              <a:gd name="T98" fmla="+- 0 -1023 -1181"/>
              <a:gd name="T99" fmla="*/ -1023 h 534"/>
              <a:gd name="T100" fmla="+- 0 3715 3357"/>
              <a:gd name="T101" fmla="*/ T100 w 527"/>
              <a:gd name="T102" fmla="+- 0 -975 -1181"/>
              <a:gd name="T103" fmla="*/ -975 h 534"/>
              <a:gd name="T104" fmla="+- 0 3735 3357"/>
              <a:gd name="T105" fmla="*/ T104 w 527"/>
              <a:gd name="T106" fmla="+- 0 -1000 -1181"/>
              <a:gd name="T107" fmla="*/ -1000 h 534"/>
              <a:gd name="T108" fmla="+- 0 3670 3357"/>
              <a:gd name="T109" fmla="*/ T108 w 527"/>
              <a:gd name="T110" fmla="+- 0 -1048 -1181"/>
              <a:gd name="T111" fmla="*/ -1048 h 534"/>
              <a:gd name="T112" fmla="+- 0 3559 3357"/>
              <a:gd name="T113" fmla="*/ T112 w 527"/>
              <a:gd name="T114" fmla="+- 0 -1043 -1181"/>
              <a:gd name="T115" fmla="*/ -1043 h 534"/>
              <a:gd name="T116" fmla="+- 0 3485 3357"/>
              <a:gd name="T117" fmla="*/ T116 w 527"/>
              <a:gd name="T118" fmla="+- 0 -966 -1181"/>
              <a:gd name="T119" fmla="*/ -966 h 534"/>
              <a:gd name="T120" fmla="+- 0 3480 3357"/>
              <a:gd name="T121" fmla="*/ T120 w 527"/>
              <a:gd name="T122" fmla="+- 0 -874 -1181"/>
              <a:gd name="T123" fmla="*/ -874 h 534"/>
              <a:gd name="T124" fmla="+- 0 3520 3357"/>
              <a:gd name="T125" fmla="*/ T124 w 527"/>
              <a:gd name="T126" fmla="+- 0 -808 -1181"/>
              <a:gd name="T127" fmla="*/ -808 h 534"/>
              <a:gd name="T128" fmla="+- 0 3551 3357"/>
              <a:gd name="T129" fmla="*/ T128 w 527"/>
              <a:gd name="T130" fmla="+- 0 -703 -1181"/>
              <a:gd name="T131" fmla="*/ -703 h 534"/>
              <a:gd name="T132" fmla="+- 0 3581 3357"/>
              <a:gd name="T133" fmla="*/ T132 w 527"/>
              <a:gd name="T134" fmla="+- 0 -660 -1181"/>
              <a:gd name="T135" fmla="*/ -660 h 534"/>
              <a:gd name="T136" fmla="+- 0 3620 3357"/>
              <a:gd name="T137" fmla="*/ T136 w 527"/>
              <a:gd name="T138" fmla="+- 0 -648 -1181"/>
              <a:gd name="T139" fmla="*/ -648 h 534"/>
              <a:gd name="T140" fmla="+- 0 3669 3357"/>
              <a:gd name="T141" fmla="*/ T140 w 527"/>
              <a:gd name="T142" fmla="+- 0 -668 -1181"/>
              <a:gd name="T143" fmla="*/ -668 h 534"/>
              <a:gd name="T144" fmla="+- 0 3690 3357"/>
              <a:gd name="T145" fmla="*/ T144 w 527"/>
              <a:gd name="T146" fmla="+- 0 -709 -1181"/>
              <a:gd name="T147" fmla="*/ -709 h 534"/>
              <a:gd name="T148" fmla="+- 0 3691 3357"/>
              <a:gd name="T149" fmla="*/ T148 w 527"/>
              <a:gd name="T150" fmla="+- 0 -783 -1181"/>
              <a:gd name="T151" fmla="*/ -783 h 534"/>
              <a:gd name="T152" fmla="+- 0 3760 3357"/>
              <a:gd name="T153" fmla="*/ T152 w 527"/>
              <a:gd name="T154" fmla="+- 0 -874 -1181"/>
              <a:gd name="T155" fmla="*/ -874 h 534"/>
              <a:gd name="T156" fmla="+- 0 3799 3357"/>
              <a:gd name="T157" fmla="*/ T156 w 527"/>
              <a:gd name="T158" fmla="+- 0 -1112 -1181"/>
              <a:gd name="T159" fmla="*/ -1112 h 534"/>
              <a:gd name="T160" fmla="+- 0 3734 3357"/>
              <a:gd name="T161" fmla="*/ T160 w 527"/>
              <a:gd name="T162" fmla="+- 0 -1054 -1181"/>
              <a:gd name="T163" fmla="*/ -1054 h 534"/>
              <a:gd name="T164" fmla="+- 0 3737 3357"/>
              <a:gd name="T165" fmla="*/ T164 w 527"/>
              <a:gd name="T166" fmla="+- 0 -1036 -1181"/>
              <a:gd name="T167" fmla="*/ -1036 h 534"/>
              <a:gd name="T168" fmla="+- 0 3752 3357"/>
              <a:gd name="T169" fmla="*/ T168 w 527"/>
              <a:gd name="T170" fmla="+- 0 -1031 -1181"/>
              <a:gd name="T171" fmla="*/ -1031 h 534"/>
              <a:gd name="T172" fmla="+- 0 3807 3357"/>
              <a:gd name="T173" fmla="*/ T172 w 527"/>
              <a:gd name="T174" fmla="+- 0 -1083 -1181"/>
              <a:gd name="T175" fmla="*/ -1083 h 534"/>
              <a:gd name="T176" fmla="+- 0 3876 3357"/>
              <a:gd name="T177" fmla="*/ T176 w 527"/>
              <a:gd name="T178" fmla="+- 0 -934 -1181"/>
              <a:gd name="T179" fmla="*/ -934 h 534"/>
              <a:gd name="T180" fmla="+- 0 3883 3357"/>
              <a:gd name="T181" fmla="*/ T180 w 527"/>
              <a:gd name="T182" fmla="+- 0 -928 -1181"/>
              <a:gd name="T183" fmla="*/ -928 h 534"/>
              <a:gd name="T184" fmla="+- 0 3792 3357"/>
              <a:gd name="T185" fmla="*/ T184 w 527"/>
              <a:gd name="T186" fmla="+- 0 -933 -1181"/>
              <a:gd name="T187" fmla="*/ -933 h 534"/>
              <a:gd name="T188" fmla="+- 0 3793 3357"/>
              <a:gd name="T189" fmla="*/ T188 w 527"/>
              <a:gd name="T190" fmla="+- 0 -903 -1181"/>
              <a:gd name="T191" fmla="*/ -903 h 53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</a:cxnLst>
            <a:rect l="0" t="0" r="r" b="b"/>
            <a:pathLst>
              <a:path w="527" h="534">
                <a:moveTo>
                  <a:pt x="91" y="247"/>
                </a:moveTo>
                <a:lnTo>
                  <a:pt x="90" y="247"/>
                </a:lnTo>
                <a:lnTo>
                  <a:pt x="82" y="247"/>
                </a:lnTo>
                <a:lnTo>
                  <a:pt x="91" y="247"/>
                </a:lnTo>
                <a:moveTo>
                  <a:pt x="98" y="262"/>
                </a:moveTo>
                <a:lnTo>
                  <a:pt x="97" y="253"/>
                </a:lnTo>
                <a:lnTo>
                  <a:pt x="91" y="247"/>
                </a:lnTo>
                <a:lnTo>
                  <a:pt x="82" y="247"/>
                </a:lnTo>
                <a:lnTo>
                  <a:pt x="15" y="247"/>
                </a:lnTo>
                <a:lnTo>
                  <a:pt x="6" y="248"/>
                </a:lnTo>
                <a:lnTo>
                  <a:pt x="0" y="255"/>
                </a:lnTo>
                <a:lnTo>
                  <a:pt x="0" y="262"/>
                </a:lnTo>
                <a:lnTo>
                  <a:pt x="1" y="271"/>
                </a:lnTo>
                <a:lnTo>
                  <a:pt x="7" y="278"/>
                </a:lnTo>
                <a:lnTo>
                  <a:pt x="91" y="278"/>
                </a:lnTo>
                <a:lnTo>
                  <a:pt x="98" y="271"/>
                </a:lnTo>
                <a:lnTo>
                  <a:pt x="98" y="262"/>
                </a:lnTo>
                <a:moveTo>
                  <a:pt x="151" y="138"/>
                </a:moveTo>
                <a:lnTo>
                  <a:pt x="151" y="130"/>
                </a:lnTo>
                <a:lnTo>
                  <a:pt x="149" y="126"/>
                </a:lnTo>
                <a:lnTo>
                  <a:pt x="147" y="123"/>
                </a:lnTo>
                <a:lnTo>
                  <a:pt x="99" y="77"/>
                </a:lnTo>
                <a:lnTo>
                  <a:pt x="99" y="76"/>
                </a:lnTo>
                <a:lnTo>
                  <a:pt x="98" y="75"/>
                </a:lnTo>
                <a:lnTo>
                  <a:pt x="90" y="69"/>
                </a:lnTo>
                <a:lnTo>
                  <a:pt x="80" y="70"/>
                </a:lnTo>
                <a:lnTo>
                  <a:pt x="70" y="84"/>
                </a:lnTo>
                <a:lnTo>
                  <a:pt x="71" y="94"/>
                </a:lnTo>
                <a:lnTo>
                  <a:pt x="78" y="99"/>
                </a:lnTo>
                <a:lnTo>
                  <a:pt x="125" y="145"/>
                </a:lnTo>
                <a:lnTo>
                  <a:pt x="128" y="148"/>
                </a:lnTo>
                <a:lnTo>
                  <a:pt x="132" y="150"/>
                </a:lnTo>
                <a:lnTo>
                  <a:pt x="136" y="150"/>
                </a:lnTo>
                <a:lnTo>
                  <a:pt x="140" y="150"/>
                </a:lnTo>
                <a:lnTo>
                  <a:pt x="144" y="148"/>
                </a:lnTo>
                <a:lnTo>
                  <a:pt x="147" y="145"/>
                </a:lnTo>
                <a:lnTo>
                  <a:pt x="150" y="141"/>
                </a:lnTo>
                <a:lnTo>
                  <a:pt x="151" y="138"/>
                </a:lnTo>
                <a:moveTo>
                  <a:pt x="279" y="7"/>
                </a:moveTo>
                <a:lnTo>
                  <a:pt x="272" y="0"/>
                </a:lnTo>
                <a:lnTo>
                  <a:pt x="255" y="0"/>
                </a:lnTo>
                <a:lnTo>
                  <a:pt x="248" y="7"/>
                </a:lnTo>
                <a:lnTo>
                  <a:pt x="248" y="90"/>
                </a:lnTo>
                <a:lnTo>
                  <a:pt x="255" y="97"/>
                </a:lnTo>
                <a:lnTo>
                  <a:pt x="272" y="97"/>
                </a:lnTo>
                <a:lnTo>
                  <a:pt x="279" y="90"/>
                </a:lnTo>
                <a:lnTo>
                  <a:pt x="279" y="7"/>
                </a:lnTo>
                <a:moveTo>
                  <a:pt x="409" y="269"/>
                </a:moveTo>
                <a:lnTo>
                  <a:pt x="406" y="239"/>
                </a:lnTo>
                <a:lnTo>
                  <a:pt x="396" y="211"/>
                </a:lnTo>
                <a:lnTo>
                  <a:pt x="382" y="186"/>
                </a:lnTo>
                <a:lnTo>
                  <a:pt x="378" y="181"/>
                </a:lnTo>
                <a:lnTo>
                  <a:pt x="378" y="269"/>
                </a:lnTo>
                <a:lnTo>
                  <a:pt x="373" y="301"/>
                </a:lnTo>
                <a:lnTo>
                  <a:pt x="360" y="331"/>
                </a:lnTo>
                <a:lnTo>
                  <a:pt x="339" y="355"/>
                </a:lnTo>
                <a:lnTo>
                  <a:pt x="311" y="373"/>
                </a:lnTo>
                <a:lnTo>
                  <a:pt x="306" y="376"/>
                </a:lnTo>
                <a:lnTo>
                  <a:pt x="303" y="381"/>
                </a:lnTo>
                <a:lnTo>
                  <a:pt x="303" y="398"/>
                </a:lnTo>
                <a:lnTo>
                  <a:pt x="303" y="429"/>
                </a:lnTo>
                <a:lnTo>
                  <a:pt x="303" y="441"/>
                </a:lnTo>
                <a:lnTo>
                  <a:pt x="300" y="441"/>
                </a:lnTo>
                <a:lnTo>
                  <a:pt x="300" y="472"/>
                </a:lnTo>
                <a:lnTo>
                  <a:pt x="298" y="479"/>
                </a:lnTo>
                <a:lnTo>
                  <a:pt x="295" y="486"/>
                </a:lnTo>
                <a:lnTo>
                  <a:pt x="290" y="491"/>
                </a:lnTo>
                <a:lnTo>
                  <a:pt x="283" y="498"/>
                </a:lnTo>
                <a:lnTo>
                  <a:pt x="274" y="503"/>
                </a:lnTo>
                <a:lnTo>
                  <a:pt x="263" y="503"/>
                </a:lnTo>
                <a:lnTo>
                  <a:pt x="251" y="500"/>
                </a:lnTo>
                <a:lnTo>
                  <a:pt x="240" y="493"/>
                </a:lnTo>
                <a:lnTo>
                  <a:pt x="231" y="484"/>
                </a:lnTo>
                <a:lnTo>
                  <a:pt x="226" y="472"/>
                </a:lnTo>
                <a:lnTo>
                  <a:pt x="300" y="472"/>
                </a:lnTo>
                <a:lnTo>
                  <a:pt x="300" y="441"/>
                </a:lnTo>
                <a:lnTo>
                  <a:pt x="224" y="441"/>
                </a:lnTo>
                <a:lnTo>
                  <a:pt x="224" y="429"/>
                </a:lnTo>
                <a:lnTo>
                  <a:pt x="303" y="429"/>
                </a:lnTo>
                <a:lnTo>
                  <a:pt x="303" y="398"/>
                </a:lnTo>
                <a:lnTo>
                  <a:pt x="224" y="398"/>
                </a:lnTo>
                <a:lnTo>
                  <a:pt x="224" y="386"/>
                </a:lnTo>
                <a:lnTo>
                  <a:pt x="224" y="381"/>
                </a:lnTo>
                <a:lnTo>
                  <a:pt x="221" y="375"/>
                </a:lnTo>
                <a:lnTo>
                  <a:pt x="216" y="372"/>
                </a:lnTo>
                <a:lnTo>
                  <a:pt x="188" y="355"/>
                </a:lnTo>
                <a:lnTo>
                  <a:pt x="167" y="331"/>
                </a:lnTo>
                <a:lnTo>
                  <a:pt x="153" y="301"/>
                </a:lnTo>
                <a:lnTo>
                  <a:pt x="149" y="269"/>
                </a:lnTo>
                <a:lnTo>
                  <a:pt x="151" y="247"/>
                </a:lnTo>
                <a:lnTo>
                  <a:pt x="157" y="227"/>
                </a:lnTo>
                <a:lnTo>
                  <a:pt x="167" y="208"/>
                </a:lnTo>
                <a:lnTo>
                  <a:pt x="180" y="191"/>
                </a:lnTo>
                <a:lnTo>
                  <a:pt x="196" y="177"/>
                </a:lnTo>
                <a:lnTo>
                  <a:pt x="215" y="166"/>
                </a:lnTo>
                <a:lnTo>
                  <a:pt x="235" y="159"/>
                </a:lnTo>
                <a:lnTo>
                  <a:pt x="256" y="155"/>
                </a:lnTo>
                <a:lnTo>
                  <a:pt x="263" y="155"/>
                </a:lnTo>
                <a:lnTo>
                  <a:pt x="286" y="158"/>
                </a:lnTo>
                <a:lnTo>
                  <a:pt x="307" y="164"/>
                </a:lnTo>
                <a:lnTo>
                  <a:pt x="326" y="174"/>
                </a:lnTo>
                <a:lnTo>
                  <a:pt x="344" y="189"/>
                </a:lnTo>
                <a:lnTo>
                  <a:pt x="358" y="206"/>
                </a:lnTo>
                <a:lnTo>
                  <a:pt x="369" y="225"/>
                </a:lnTo>
                <a:lnTo>
                  <a:pt x="376" y="246"/>
                </a:lnTo>
                <a:lnTo>
                  <a:pt x="378" y="269"/>
                </a:lnTo>
                <a:lnTo>
                  <a:pt x="378" y="181"/>
                </a:lnTo>
                <a:lnTo>
                  <a:pt x="363" y="163"/>
                </a:lnTo>
                <a:lnTo>
                  <a:pt x="352" y="155"/>
                </a:lnTo>
                <a:lnTo>
                  <a:pt x="339" y="145"/>
                </a:lnTo>
                <a:lnTo>
                  <a:pt x="313" y="133"/>
                </a:lnTo>
                <a:lnTo>
                  <a:pt x="284" y="126"/>
                </a:lnTo>
                <a:lnTo>
                  <a:pt x="255" y="124"/>
                </a:lnTo>
                <a:lnTo>
                  <a:pt x="228" y="129"/>
                </a:lnTo>
                <a:lnTo>
                  <a:pt x="202" y="138"/>
                </a:lnTo>
                <a:lnTo>
                  <a:pt x="179" y="151"/>
                </a:lnTo>
                <a:lnTo>
                  <a:pt x="158" y="169"/>
                </a:lnTo>
                <a:lnTo>
                  <a:pt x="141" y="191"/>
                </a:lnTo>
                <a:lnTo>
                  <a:pt x="128" y="215"/>
                </a:lnTo>
                <a:lnTo>
                  <a:pt x="121" y="241"/>
                </a:lnTo>
                <a:lnTo>
                  <a:pt x="118" y="268"/>
                </a:lnTo>
                <a:lnTo>
                  <a:pt x="119" y="288"/>
                </a:lnTo>
                <a:lnTo>
                  <a:pt x="123" y="307"/>
                </a:lnTo>
                <a:lnTo>
                  <a:pt x="130" y="326"/>
                </a:lnTo>
                <a:lnTo>
                  <a:pt x="139" y="344"/>
                </a:lnTo>
                <a:lnTo>
                  <a:pt x="150" y="359"/>
                </a:lnTo>
                <a:lnTo>
                  <a:pt x="163" y="373"/>
                </a:lnTo>
                <a:lnTo>
                  <a:pt x="177" y="386"/>
                </a:lnTo>
                <a:lnTo>
                  <a:pt x="193" y="396"/>
                </a:lnTo>
                <a:lnTo>
                  <a:pt x="193" y="464"/>
                </a:lnTo>
                <a:lnTo>
                  <a:pt x="194" y="478"/>
                </a:lnTo>
                <a:lnTo>
                  <a:pt x="198" y="491"/>
                </a:lnTo>
                <a:lnTo>
                  <a:pt x="205" y="502"/>
                </a:lnTo>
                <a:lnTo>
                  <a:pt x="214" y="513"/>
                </a:lnTo>
                <a:lnTo>
                  <a:pt x="224" y="521"/>
                </a:lnTo>
                <a:lnTo>
                  <a:pt x="236" y="528"/>
                </a:lnTo>
                <a:lnTo>
                  <a:pt x="249" y="532"/>
                </a:lnTo>
                <a:lnTo>
                  <a:pt x="262" y="533"/>
                </a:lnTo>
                <a:lnTo>
                  <a:pt x="263" y="533"/>
                </a:lnTo>
                <a:lnTo>
                  <a:pt x="276" y="532"/>
                </a:lnTo>
                <a:lnTo>
                  <a:pt x="289" y="528"/>
                </a:lnTo>
                <a:lnTo>
                  <a:pt x="301" y="521"/>
                </a:lnTo>
                <a:lnTo>
                  <a:pt x="312" y="513"/>
                </a:lnTo>
                <a:lnTo>
                  <a:pt x="321" y="503"/>
                </a:lnTo>
                <a:lnTo>
                  <a:pt x="328" y="491"/>
                </a:lnTo>
                <a:lnTo>
                  <a:pt x="332" y="478"/>
                </a:lnTo>
                <a:lnTo>
                  <a:pt x="333" y="472"/>
                </a:lnTo>
                <a:lnTo>
                  <a:pt x="334" y="464"/>
                </a:lnTo>
                <a:lnTo>
                  <a:pt x="334" y="441"/>
                </a:lnTo>
                <a:lnTo>
                  <a:pt x="334" y="429"/>
                </a:lnTo>
                <a:lnTo>
                  <a:pt x="334" y="398"/>
                </a:lnTo>
                <a:lnTo>
                  <a:pt x="334" y="396"/>
                </a:lnTo>
                <a:lnTo>
                  <a:pt x="365" y="373"/>
                </a:lnTo>
                <a:lnTo>
                  <a:pt x="388" y="342"/>
                </a:lnTo>
                <a:lnTo>
                  <a:pt x="403" y="307"/>
                </a:lnTo>
                <a:lnTo>
                  <a:pt x="409" y="269"/>
                </a:lnTo>
                <a:moveTo>
                  <a:pt x="457" y="89"/>
                </a:moveTo>
                <a:lnTo>
                  <a:pt x="456" y="79"/>
                </a:lnTo>
                <a:lnTo>
                  <a:pt x="442" y="69"/>
                </a:lnTo>
                <a:lnTo>
                  <a:pt x="433" y="70"/>
                </a:lnTo>
                <a:lnTo>
                  <a:pt x="427" y="77"/>
                </a:lnTo>
                <a:lnTo>
                  <a:pt x="379" y="124"/>
                </a:lnTo>
                <a:lnTo>
                  <a:pt x="377" y="127"/>
                </a:lnTo>
                <a:lnTo>
                  <a:pt x="375" y="131"/>
                </a:lnTo>
                <a:lnTo>
                  <a:pt x="376" y="139"/>
                </a:lnTo>
                <a:lnTo>
                  <a:pt x="377" y="143"/>
                </a:lnTo>
                <a:lnTo>
                  <a:pt x="380" y="145"/>
                </a:lnTo>
                <a:lnTo>
                  <a:pt x="383" y="148"/>
                </a:lnTo>
                <a:lnTo>
                  <a:pt x="387" y="150"/>
                </a:lnTo>
                <a:lnTo>
                  <a:pt x="391" y="150"/>
                </a:lnTo>
                <a:lnTo>
                  <a:pt x="395" y="150"/>
                </a:lnTo>
                <a:lnTo>
                  <a:pt x="399" y="148"/>
                </a:lnTo>
                <a:lnTo>
                  <a:pt x="402" y="145"/>
                </a:lnTo>
                <a:lnTo>
                  <a:pt x="449" y="99"/>
                </a:lnTo>
                <a:lnTo>
                  <a:pt x="450" y="98"/>
                </a:lnTo>
                <a:lnTo>
                  <a:pt x="451" y="97"/>
                </a:lnTo>
                <a:lnTo>
                  <a:pt x="457" y="89"/>
                </a:lnTo>
                <a:moveTo>
                  <a:pt x="519" y="247"/>
                </a:moveTo>
                <a:lnTo>
                  <a:pt x="519" y="247"/>
                </a:lnTo>
                <a:lnTo>
                  <a:pt x="511" y="247"/>
                </a:lnTo>
                <a:lnTo>
                  <a:pt x="519" y="247"/>
                </a:lnTo>
                <a:moveTo>
                  <a:pt x="526" y="261"/>
                </a:moveTo>
                <a:lnTo>
                  <a:pt x="526" y="253"/>
                </a:lnTo>
                <a:lnTo>
                  <a:pt x="519" y="247"/>
                </a:lnTo>
                <a:lnTo>
                  <a:pt x="511" y="247"/>
                </a:lnTo>
                <a:lnTo>
                  <a:pt x="443" y="247"/>
                </a:lnTo>
                <a:lnTo>
                  <a:pt x="435" y="248"/>
                </a:lnTo>
                <a:lnTo>
                  <a:pt x="429" y="255"/>
                </a:lnTo>
                <a:lnTo>
                  <a:pt x="429" y="261"/>
                </a:lnTo>
                <a:lnTo>
                  <a:pt x="429" y="271"/>
                </a:lnTo>
                <a:lnTo>
                  <a:pt x="436" y="278"/>
                </a:lnTo>
                <a:lnTo>
                  <a:pt x="519" y="278"/>
                </a:lnTo>
                <a:lnTo>
                  <a:pt x="526" y="271"/>
                </a:lnTo>
                <a:lnTo>
                  <a:pt x="526" y="261"/>
                </a:lnTo>
              </a:path>
            </a:pathLst>
          </a:custGeom>
          <a:solidFill>
            <a:srgbClr val="0040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>
              <a:solidFill>
                <a:srgbClr val="004071"/>
              </a:solidFill>
            </a:endParaRPr>
          </a:p>
        </p:txBody>
      </p:sp>
      <p:pic>
        <p:nvPicPr>
          <p:cNvPr id="13" name="Picture 12" descr="Paper with hand icon indicating additional resource.">
            <a:extLst>
              <a:ext uri="{FF2B5EF4-FFF2-40B4-BE49-F238E27FC236}">
                <a16:creationId xmlns:a16="http://schemas.microsoft.com/office/drawing/2014/main" id="{F33B9409-431C-A976-9A4D-D0DA580F50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20" y="6297250"/>
            <a:ext cx="324952" cy="3943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0C4A95-CEAE-CB7D-330D-E6997D28ECD4}"/>
              </a:ext>
            </a:extLst>
          </p:cNvPr>
          <p:cNvSpPr txBox="1"/>
          <p:nvPr/>
        </p:nvSpPr>
        <p:spPr>
          <a:xfrm>
            <a:off x="1232672" y="6414560"/>
            <a:ext cx="6198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Continuation Pay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Handout Available</a:t>
            </a:r>
          </a:p>
        </p:txBody>
      </p:sp>
    </p:spTree>
    <p:extLst>
      <p:ext uri="{BB962C8B-B14F-4D97-AF65-F5344CB8AC3E}">
        <p14:creationId xmlns:p14="http://schemas.microsoft.com/office/powerpoint/2010/main" val="97845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FEFB8AF-78D4-631B-E455-AB3FD01AFA1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How Is CP Disbursed?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812A41B-F856-7570-9ABA-EAD63FEB1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614719"/>
            <a:ext cx="7615692" cy="13255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700"/>
              </a:spcBef>
              <a:buNone/>
            </a:pPr>
            <a:r>
              <a:rPr lang="en-US" dirty="0"/>
              <a:t>You can choose to receive a one-time, lump-sum payment or spread your payments to potentially save on taxes.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26EA3BE-4F10-DA74-BE95-983B4D36B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756935"/>
              </p:ext>
            </p:extLst>
          </p:nvPr>
        </p:nvGraphicFramePr>
        <p:xfrm>
          <a:off x="126834" y="2940282"/>
          <a:ext cx="6763576" cy="38143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63576">
                  <a:extLst>
                    <a:ext uri="{9D8B030D-6E8A-4147-A177-3AD203B41FA5}">
                      <a16:colId xmlns:a16="http://schemas.microsoft.com/office/drawing/2014/main" val="354957701"/>
                    </a:ext>
                  </a:extLst>
                </a:gridCol>
              </a:tblGrid>
              <a:tr h="1153336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40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0905" marR="110905" marT="55453" marB="55453" anchor="ctr">
                    <a:lnB>
                      <a:noFill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135286"/>
                  </a:ext>
                </a:extLst>
              </a:tr>
              <a:tr h="1330511">
                <a:tc>
                  <a:txBody>
                    <a:bodyPr/>
                    <a:lstStyle/>
                    <a:p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 Equal Installments </a:t>
                      </a:r>
                    </a:p>
                    <a:p>
                      <a:r>
                        <a:rPr lang="en-US" sz="180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installment is paid the first pay period after you start your 12th year of service, and the next installment is paid the following year</a:t>
                      </a:r>
                    </a:p>
                  </a:txBody>
                  <a:tcPr marL="110905" marR="110905" marT="55453" marB="55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2332857"/>
                  </a:ext>
                </a:extLst>
              </a:tr>
              <a:tr h="1330511">
                <a:tc>
                  <a:txBody>
                    <a:bodyPr/>
                    <a:lstStyle/>
                    <a:p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Four Equal Installments </a:t>
                      </a:r>
                    </a:p>
                    <a:p>
                      <a:r>
                        <a:rPr lang="en-US" sz="1800" dirty="0">
                          <a:ln>
                            <a:noFill/>
                          </a:ln>
                          <a:solidFill>
                            <a:srgbClr val="0040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installment is paid the first pay period after you start your 12th year of service and remainder in three equal annual installments</a:t>
                      </a:r>
                    </a:p>
                  </a:txBody>
                  <a:tcPr marL="110905" marR="110905" marT="55453" marB="55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012946"/>
                  </a:ext>
                </a:extLst>
              </a:tr>
            </a:tbl>
          </a:graphicData>
        </a:graphic>
      </p:graphicFrame>
      <p:grpSp>
        <p:nvGrpSpPr>
          <p:cNvPr id="9" name="Group 8" descr="Installment plan chart.">
            <a:extLst>
              <a:ext uri="{FF2B5EF4-FFF2-40B4-BE49-F238E27FC236}">
                <a16:creationId xmlns:a16="http://schemas.microsoft.com/office/drawing/2014/main" id="{99730747-E2D7-4330-4F06-2D6A96E84031}"/>
              </a:ext>
            </a:extLst>
          </p:cNvPr>
          <p:cNvGrpSpPr/>
          <p:nvPr/>
        </p:nvGrpSpPr>
        <p:grpSpPr>
          <a:xfrm>
            <a:off x="183324" y="2940282"/>
            <a:ext cx="8836398" cy="3814358"/>
            <a:chOff x="183324" y="2940282"/>
            <a:chExt cx="8836398" cy="381435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FBDDF6D-62B2-108D-258C-289D76194319}"/>
                </a:ext>
              </a:extLst>
            </p:cNvPr>
            <p:cNvGrpSpPr/>
            <p:nvPr/>
          </p:nvGrpSpPr>
          <p:grpSpPr>
            <a:xfrm>
              <a:off x="6763410" y="2940282"/>
              <a:ext cx="2256312" cy="3814358"/>
              <a:chOff x="6763410" y="2940282"/>
              <a:chExt cx="2256312" cy="3814358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3FE3C1-F71A-DE62-E4A6-8F6B3E0D0966}"/>
                  </a:ext>
                </a:extLst>
              </p:cNvPr>
              <p:cNvSpPr/>
              <p:nvPr/>
            </p:nvSpPr>
            <p:spPr>
              <a:xfrm>
                <a:off x="6763410" y="2940282"/>
                <a:ext cx="2256312" cy="3814358"/>
              </a:xfrm>
              <a:prstGeom prst="rect">
                <a:avLst/>
              </a:prstGeom>
              <a:solidFill>
                <a:srgbClr val="0040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1DB1EF-BE45-8A20-649F-7CEA4B65CB1F}"/>
                  </a:ext>
                </a:extLst>
              </p:cNvPr>
              <p:cNvSpPr txBox="1"/>
              <p:nvPr/>
            </p:nvSpPr>
            <p:spPr>
              <a:xfrm>
                <a:off x="6882163" y="3018002"/>
                <a:ext cx="20188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Pick your installment plan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3D6A6A3-C423-B18B-2BA4-5B377C56BBA8}"/>
                  </a:ext>
                </a:extLst>
              </p:cNvPr>
              <p:cNvSpPr txBox="1"/>
              <p:nvPr/>
            </p:nvSpPr>
            <p:spPr>
              <a:xfrm>
                <a:off x="6882493" y="3592575"/>
                <a:ext cx="2078183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Remember, CP </a:t>
                </a:r>
                <a:b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subject to tax withholding!</a:t>
                </a:r>
              </a:p>
              <a:p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Your payment choice may affect taxes owed.</a:t>
                </a:r>
              </a:p>
              <a:p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Review the IRS Tax Withholding Estimator.</a:t>
                </a: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C3EBB96-B5CF-19A5-DE84-E3E3165B22EA}"/>
                </a:ext>
              </a:extLst>
            </p:cNvPr>
            <p:cNvSpPr/>
            <p:nvPr/>
          </p:nvSpPr>
          <p:spPr>
            <a:xfrm>
              <a:off x="183324" y="3022019"/>
              <a:ext cx="6763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One Lump Sum Installment</a:t>
              </a:r>
            </a:p>
            <a:p>
              <a:r>
                <a:rPr lang="en-US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Must elect before your 12th year and is an irrevocable election</a:t>
              </a:r>
            </a:p>
            <a:p>
              <a:r>
                <a:rPr lang="en-US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Paid the first pay period after you start your 12th year of 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9624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17B289A-4B8A-1363-F8B7-A78C2E436D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Applying for Continuation Pay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9" name="Picture 8" descr="Number 1.">
            <a:extLst>
              <a:ext uri="{FF2B5EF4-FFF2-40B4-BE49-F238E27FC236}">
                <a16:creationId xmlns:a16="http://schemas.microsoft.com/office/drawing/2014/main" id="{E27B3289-2A79-7D7C-566E-7F2D489BAA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075" y="2344387"/>
            <a:ext cx="533501" cy="533501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65D0372-597C-F3AA-4C43-6D3782F6797D}"/>
              </a:ext>
            </a:extLst>
          </p:cNvPr>
          <p:cNvSpPr txBox="1">
            <a:spLocks/>
          </p:cNvSpPr>
          <p:nvPr/>
        </p:nvSpPr>
        <p:spPr>
          <a:xfrm>
            <a:off x="877867" y="2232382"/>
            <a:ext cx="3934720" cy="808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416D"/>
                </a:solidFill>
              </a:rPr>
              <a:t>Complete NAVPERS 1070/613</a:t>
            </a:r>
            <a:br>
              <a:rPr lang="en-US" sz="2000" dirty="0">
                <a:solidFill>
                  <a:srgbClr val="00416D"/>
                </a:solidFill>
              </a:rPr>
            </a:br>
            <a:r>
              <a:rPr lang="en-US" sz="2000" dirty="0">
                <a:solidFill>
                  <a:srgbClr val="00416D"/>
                </a:solidFill>
              </a:rPr>
              <a:t>with your command career counselor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pic>
        <p:nvPicPr>
          <p:cNvPr id="8" name="Picture 7" descr="Number 2.">
            <a:extLst>
              <a:ext uri="{FF2B5EF4-FFF2-40B4-BE49-F238E27FC236}">
                <a16:creationId xmlns:a16="http://schemas.microsoft.com/office/drawing/2014/main" id="{213BFA98-4BC9-10AA-3867-DE5D770E63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750" y="2344386"/>
            <a:ext cx="533501" cy="533501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E126497-1AE4-3915-ED77-89FFB66B771B}"/>
              </a:ext>
            </a:extLst>
          </p:cNvPr>
          <p:cNvSpPr txBox="1">
            <a:spLocks/>
          </p:cNvSpPr>
          <p:nvPr/>
        </p:nvSpPr>
        <p:spPr>
          <a:xfrm>
            <a:off x="5466562" y="2362072"/>
            <a:ext cx="3219775" cy="515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416D"/>
                </a:solidFill>
              </a:rPr>
              <a:t>Elect it through NSIPS</a:t>
            </a:r>
          </a:p>
        </p:txBody>
      </p:sp>
      <p:pic>
        <p:nvPicPr>
          <p:cNvPr id="15" name="Picture 14" descr="Screenshot of NAVPERS website.">
            <a:extLst>
              <a:ext uri="{FF2B5EF4-FFF2-40B4-BE49-F238E27FC236}">
                <a16:creationId xmlns:a16="http://schemas.microsoft.com/office/drawing/2014/main" id="{7D7B26AC-AFFD-03FA-25E1-770B1DFB7A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627" y="3249097"/>
            <a:ext cx="3934721" cy="2665641"/>
          </a:xfrm>
          <a:prstGeom prst="rect">
            <a:avLst/>
          </a:prstGeom>
          <a:effectLst>
            <a:outerShdw blurRad="127000" sx="102000" sy="102000" algn="ctr" rotWithShape="0">
              <a:prstClr val="black">
                <a:alpha val="13000"/>
              </a:prstClr>
            </a:outerShdw>
          </a:effectLst>
        </p:spPr>
      </p:pic>
      <p:pic>
        <p:nvPicPr>
          <p:cNvPr id="16" name="Picture 15" descr="Screenshot of NSIPS website.">
            <a:extLst>
              <a:ext uri="{FF2B5EF4-FFF2-40B4-BE49-F238E27FC236}">
                <a16:creationId xmlns:a16="http://schemas.microsoft.com/office/drawing/2014/main" id="{70D72901-4300-8699-6960-6685042673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1878" y="3249096"/>
            <a:ext cx="3934721" cy="2665641"/>
          </a:xfrm>
          <a:prstGeom prst="rect">
            <a:avLst/>
          </a:prstGeom>
          <a:effectLst>
            <a:outerShdw blurRad="127000" sx="102000" sy="102000" algn="ctr" rotWithShape="0">
              <a:prstClr val="black">
                <a:alpha val="1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5113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2855C18-556A-DDAB-E980-7DD13000D1E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Applying Through NSIPS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48" name="Picture 47" descr="NSIPS Continuation Pay tab.">
            <a:extLst>
              <a:ext uri="{FF2B5EF4-FFF2-40B4-BE49-F238E27FC236}">
                <a16:creationId xmlns:a16="http://schemas.microsoft.com/office/drawing/2014/main" id="{2C7E6AE7-419D-EB9B-A9BD-7BC9A2A06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386"/>
            <a:ext cx="3340100" cy="3695700"/>
          </a:xfrm>
          <a:prstGeom prst="rect">
            <a:avLst/>
          </a:prstGeom>
        </p:spPr>
      </p:pic>
      <p:sp>
        <p:nvSpPr>
          <p:cNvPr id="47" name="Content Placeholder 5">
            <a:extLst>
              <a:ext uri="{FF2B5EF4-FFF2-40B4-BE49-F238E27FC236}">
                <a16:creationId xmlns:a16="http://schemas.microsoft.com/office/drawing/2014/main" id="{4BF26072-B6BE-2471-609A-335B89AAD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0100" y="1532801"/>
            <a:ext cx="5803900" cy="5158758"/>
          </a:xfrm>
        </p:spPr>
        <p:txBody>
          <a:bodyPr>
            <a:noAutofit/>
          </a:bodyPr>
          <a:lstStyle/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sz="18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Verify Continuation Pay eligibility in NSIPS      </a:t>
            </a:r>
            <a:br>
              <a:rPr lang="en-US" sz="18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(Continuation Pay tab)</a:t>
            </a:r>
          </a:p>
          <a:p>
            <a:pPr marL="742950" lvl="1" indent="-285750">
              <a:lnSpc>
                <a:spcPct val="100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8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day to elect is 11 years six months after PEBD</a:t>
            </a:r>
          </a:p>
          <a:p>
            <a:pPr marL="742950" lvl="1" indent="-285750">
              <a:lnSpc>
                <a:spcPct val="100000"/>
              </a:lnSpc>
              <a:spcAft>
                <a:spcPts val="300"/>
              </a:spcAft>
              <a:buFont typeface="Wingdings" pitchFamily="2" charset="2"/>
              <a:buChar char="ü"/>
            </a:pPr>
            <a:r>
              <a:rPr lang="en-US" sz="1800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Election must be made </a:t>
            </a:r>
            <a:r>
              <a:rPr lang="en-US" sz="18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</a:t>
            </a:r>
            <a:r>
              <a:rPr lang="en-US" sz="1800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entering the </a:t>
            </a:r>
            <a:br>
              <a:rPr lang="en-US" sz="1800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day of the 12th year of service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sz="18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/ Print Continuation Pay Notification Letter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buNone/>
            </a:pPr>
            <a:r>
              <a:rPr lang="en-US" sz="18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Indicate CP Election </a:t>
            </a:r>
            <a:r>
              <a:rPr lang="en-US" sz="18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(Yes or No)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sz="18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elected, select payment option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lump-sum payment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annual payments (50%)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annual payments (25%)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2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US" sz="1200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Sailor is unsure of the amount of Continuation Pay, they will be </a:t>
            </a:r>
            <a:br>
              <a:rPr lang="en-US" sz="1200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 at 12 YOS. It is recommended they contact their Command Career </a:t>
            </a:r>
            <a:br>
              <a:rPr lang="en-US" sz="1200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Counselor or Command Financial Specialist.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2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200" dirty="0"/>
          </a:p>
        </p:txBody>
      </p:sp>
      <p:grpSp>
        <p:nvGrpSpPr>
          <p:cNvPr id="10" name="Group 9" descr="Numbers 1-5.">
            <a:extLst>
              <a:ext uri="{FF2B5EF4-FFF2-40B4-BE49-F238E27FC236}">
                <a16:creationId xmlns:a16="http://schemas.microsoft.com/office/drawing/2014/main" id="{25399759-3C32-5CCE-7CAE-EC3460D14021}"/>
              </a:ext>
            </a:extLst>
          </p:cNvPr>
          <p:cNvGrpSpPr/>
          <p:nvPr/>
        </p:nvGrpSpPr>
        <p:grpSpPr>
          <a:xfrm>
            <a:off x="3355887" y="1580295"/>
            <a:ext cx="260465" cy="4093730"/>
            <a:chOff x="3355887" y="1580295"/>
            <a:chExt cx="260465" cy="409373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28A0B3A-7850-2878-BF50-9047EDA8C8B9}"/>
                </a:ext>
              </a:extLst>
            </p:cNvPr>
            <p:cNvGrpSpPr/>
            <p:nvPr/>
          </p:nvGrpSpPr>
          <p:grpSpPr>
            <a:xfrm>
              <a:off x="3355887" y="1580295"/>
              <a:ext cx="256723" cy="276999"/>
              <a:chOff x="3708023" y="1428923"/>
              <a:chExt cx="256723" cy="276999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13FBD49B-6045-11A9-C2F5-3264870EA5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15508" y="1448211"/>
                <a:ext cx="249238" cy="249238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1C9F6C4-13E4-E014-8CF1-2E4AA5E5EB5E}"/>
                  </a:ext>
                </a:extLst>
              </p:cNvPr>
              <p:cNvSpPr txBox="1"/>
              <p:nvPr/>
            </p:nvSpPr>
            <p:spPr>
              <a:xfrm>
                <a:off x="3708023" y="1428923"/>
                <a:ext cx="1996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6F4D9A5-35A2-DCC8-2F2C-969B046EC613}"/>
                </a:ext>
              </a:extLst>
            </p:cNvPr>
            <p:cNvGrpSpPr/>
            <p:nvPr/>
          </p:nvGrpSpPr>
          <p:grpSpPr>
            <a:xfrm>
              <a:off x="3355887" y="3491923"/>
              <a:ext cx="256723" cy="276999"/>
              <a:chOff x="3708023" y="2966838"/>
              <a:chExt cx="256723" cy="276999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F197DA33-21AA-7956-C56B-29DAA774DF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15508" y="2986126"/>
                <a:ext cx="249238" cy="249238"/>
              </a:xfrm>
              <a:prstGeom prst="rect">
                <a:avLst/>
              </a:prstGeom>
            </p:spPr>
          </p:pic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A4F8C9C-F79B-05E8-C1B0-DACB4B9C0ECF}"/>
                  </a:ext>
                </a:extLst>
              </p:cNvPr>
              <p:cNvSpPr txBox="1"/>
              <p:nvPr/>
            </p:nvSpPr>
            <p:spPr>
              <a:xfrm>
                <a:off x="3708023" y="2966838"/>
                <a:ext cx="1996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F4FF1C1-F130-FB95-6FE5-49B63E16C35E}"/>
                </a:ext>
              </a:extLst>
            </p:cNvPr>
            <p:cNvGrpSpPr/>
            <p:nvPr/>
          </p:nvGrpSpPr>
          <p:grpSpPr>
            <a:xfrm>
              <a:off x="3359629" y="3855237"/>
              <a:ext cx="256723" cy="276999"/>
              <a:chOff x="3708023" y="3353821"/>
              <a:chExt cx="256723" cy="276999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1CAC5908-CD4F-369F-DBDA-E3E7CD2ABE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15508" y="3373109"/>
                <a:ext cx="249238" cy="249238"/>
              </a:xfrm>
              <a:prstGeom prst="rect">
                <a:avLst/>
              </a:prstGeom>
            </p:spPr>
          </p:pic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1FB4BD7-97E9-FB9A-CC15-C044F562EA4B}"/>
                  </a:ext>
                </a:extLst>
              </p:cNvPr>
              <p:cNvSpPr txBox="1"/>
              <p:nvPr/>
            </p:nvSpPr>
            <p:spPr>
              <a:xfrm>
                <a:off x="3708023" y="3353821"/>
                <a:ext cx="1996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1805ACE-8B3F-CF7F-5088-300B026306E2}"/>
                </a:ext>
              </a:extLst>
            </p:cNvPr>
            <p:cNvGrpSpPr/>
            <p:nvPr/>
          </p:nvGrpSpPr>
          <p:grpSpPr>
            <a:xfrm>
              <a:off x="3359629" y="4207820"/>
              <a:ext cx="256723" cy="276999"/>
              <a:chOff x="3708023" y="3732957"/>
              <a:chExt cx="256723" cy="276999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33C8C506-3D59-D15B-470E-09079A1532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15508" y="3752245"/>
                <a:ext cx="249238" cy="249238"/>
              </a:xfrm>
              <a:prstGeom prst="rect">
                <a:avLst/>
              </a:prstGeom>
            </p:spPr>
          </p:pic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5C7EA95-0305-2314-CFE4-020A19F57E8B}"/>
                  </a:ext>
                </a:extLst>
              </p:cNvPr>
              <p:cNvSpPr txBox="1"/>
              <p:nvPr/>
            </p:nvSpPr>
            <p:spPr>
              <a:xfrm>
                <a:off x="3708023" y="3732957"/>
                <a:ext cx="1996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150DEFC-CA96-44B6-1027-866AA4BCF7B0}"/>
                </a:ext>
              </a:extLst>
            </p:cNvPr>
            <p:cNvGrpSpPr/>
            <p:nvPr/>
          </p:nvGrpSpPr>
          <p:grpSpPr>
            <a:xfrm>
              <a:off x="3359629" y="5397026"/>
              <a:ext cx="256723" cy="276999"/>
              <a:chOff x="3708023" y="5052707"/>
              <a:chExt cx="256723" cy="276999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55E27778-AB4D-F8AB-7417-1B83546188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15508" y="5071995"/>
                <a:ext cx="249238" cy="249238"/>
              </a:xfrm>
              <a:prstGeom prst="rect">
                <a:avLst/>
              </a:prstGeom>
            </p:spPr>
          </p:pic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2D1FFD1-CBB3-E864-28A9-BCDC5E68DDEF}"/>
                  </a:ext>
                </a:extLst>
              </p:cNvPr>
              <p:cNvSpPr txBox="1"/>
              <p:nvPr/>
            </p:nvSpPr>
            <p:spPr>
              <a:xfrm>
                <a:off x="3708023" y="5052707"/>
                <a:ext cx="1996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</p:grpSp>
      <p:pic>
        <p:nvPicPr>
          <p:cNvPr id="8" name="Picture 7" descr="Paper with hand icon indicating additional resource.">
            <a:extLst>
              <a:ext uri="{FF2B5EF4-FFF2-40B4-BE49-F238E27FC236}">
                <a16:creationId xmlns:a16="http://schemas.microsoft.com/office/drawing/2014/main" id="{1FF33976-0DB7-8EE7-D7EF-82FD1F070F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1E2C4D-50B0-C66A-E7BE-6DBA48DBAF41}"/>
              </a:ext>
            </a:extLst>
          </p:cNvPr>
          <p:cNvSpPr txBox="1"/>
          <p:nvPr/>
        </p:nvSpPr>
        <p:spPr>
          <a:xfrm>
            <a:off x="808602" y="6414560"/>
            <a:ext cx="6639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Entitlement to Continuation Pay 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</a:t>
            </a:r>
          </a:p>
        </p:txBody>
      </p:sp>
    </p:spTree>
    <p:extLst>
      <p:ext uri="{BB962C8B-B14F-4D97-AF65-F5344CB8AC3E}">
        <p14:creationId xmlns:p14="http://schemas.microsoft.com/office/powerpoint/2010/main" val="2186244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74C6FA3-692A-2A3C-C88F-F3FED32471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7279339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Financial Implications and Options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87FE8-5C6A-0412-BCFD-6909E1A00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757258" cy="4351338"/>
          </a:xfrm>
        </p:spPr>
        <p:txBody>
          <a:bodyPr>
            <a:normAutofit/>
          </a:bodyPr>
          <a:lstStyle/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Failing to meet service obligations will require a repayment of a prorated amount. 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What to do with your Continuation Pay</a:t>
            </a:r>
          </a:p>
          <a:p>
            <a:pPr marL="694944" lvl="2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dirty="0"/>
              <a:t>Pay down debt</a:t>
            </a:r>
          </a:p>
          <a:p>
            <a:pPr marL="694944" lvl="2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dirty="0"/>
              <a:t>Save for emergencies</a:t>
            </a:r>
          </a:p>
          <a:p>
            <a:pPr marL="694944" lvl="2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dirty="0"/>
              <a:t>Invest for the future</a:t>
            </a:r>
          </a:p>
          <a:p>
            <a:pPr marL="694944" lvl="2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dirty="0"/>
              <a:t>Make a major purchase</a:t>
            </a:r>
          </a:p>
          <a:p>
            <a:pPr marL="694944" lvl="2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dirty="0"/>
              <a:t>Gift it</a:t>
            </a:r>
          </a:p>
          <a:p>
            <a:pPr marL="694944" lvl="2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2000" dirty="0"/>
              <a:t>Contribute to TSP</a:t>
            </a:r>
          </a:p>
        </p:txBody>
      </p:sp>
    </p:spTree>
    <p:extLst>
      <p:ext uri="{BB962C8B-B14F-4D97-AF65-F5344CB8AC3E}">
        <p14:creationId xmlns:p14="http://schemas.microsoft.com/office/powerpoint/2010/main" val="1213889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30018" y="3119870"/>
            <a:ext cx="7513982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Saving and Investing</a:t>
            </a:r>
          </a:p>
        </p:txBody>
      </p:sp>
    </p:spTree>
    <p:extLst>
      <p:ext uri="{BB962C8B-B14F-4D97-AF65-F5344CB8AC3E}">
        <p14:creationId xmlns:p14="http://schemas.microsoft.com/office/powerpoint/2010/main" val="288833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563CB02D-62EB-197A-331F-5E04F1D5B9B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Agenda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D3DE7D7-8AE6-9924-AF83-05BA384D5922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6639803" cy="41087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rgbClr val="004071"/>
                </a:solidFill>
              </a:rPr>
              <a:t>Basic Finance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rgbClr val="004071"/>
                </a:solidFill>
              </a:rPr>
              <a:t>Consumer Protections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rgbClr val="004071"/>
                </a:solidFill>
              </a:rPr>
              <a:t>Planning for the Future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rgbClr val="004071"/>
                </a:solidFill>
              </a:rPr>
              <a:t>Saving and Investing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</a:pPr>
            <a:r>
              <a:rPr lang="en-US" sz="2500" dirty="0">
                <a:solidFill>
                  <a:srgbClr val="004071"/>
                </a:solidFill>
              </a:rPr>
              <a:t>Summary and Resources</a:t>
            </a:r>
          </a:p>
        </p:txBody>
      </p:sp>
      <p:pic>
        <p:nvPicPr>
          <p:cNvPr id="11" name="Picture 10" descr="Paper with hand icon indicating additional resource.">
            <a:extLst>
              <a:ext uri="{FF2B5EF4-FFF2-40B4-BE49-F238E27FC236}">
                <a16:creationId xmlns:a16="http://schemas.microsoft.com/office/drawing/2014/main" id="{CF62B659-22B7-7098-EB83-E4B98C43C8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930B1D-34E0-EBB7-AA66-8ABCDFDA0ADE}"/>
              </a:ext>
            </a:extLst>
          </p:cNvPr>
          <p:cNvSpPr txBox="1"/>
          <p:nvPr/>
        </p:nvSpPr>
        <p:spPr>
          <a:xfrm>
            <a:off x="808602" y="6414560"/>
            <a:ext cx="4461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Entitlement to Continuation Pay</a:t>
            </a:r>
            <a:r>
              <a:rPr lang="en-US" sz="1200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Counselee Checklist Available</a:t>
            </a:r>
          </a:p>
        </p:txBody>
      </p:sp>
    </p:spTree>
    <p:extLst>
      <p:ext uri="{BB962C8B-B14F-4D97-AF65-F5344CB8AC3E}">
        <p14:creationId xmlns:p14="http://schemas.microsoft.com/office/powerpoint/2010/main" val="3501892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DCA8DB-AFC1-3C7C-15E0-D349DED3F20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7279339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Evaluate Goals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293EDA3E-4F7C-536E-9EE5-4BE8DB14FBDF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8049358" cy="4836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Save 10% – 15% of pretax pay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Emergency fund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Invest for the long term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2000" b="0" spc="-5" dirty="0">
                <a:solidFill>
                  <a:srgbClr val="004071"/>
                </a:solidFill>
                <a:latin typeface="Arial"/>
                <a:cs typeface="Arial"/>
              </a:rPr>
              <a:t>Be patient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Dollar cost averaging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2000" b="0" spc="-5" dirty="0">
                <a:solidFill>
                  <a:srgbClr val="004071"/>
                </a:solidFill>
                <a:latin typeface="Arial"/>
                <a:cs typeface="Arial"/>
              </a:rPr>
              <a:t>Invest regular basis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2000" b="0" spc="-5" dirty="0">
                <a:solidFill>
                  <a:srgbClr val="004071"/>
                </a:solidFill>
                <a:latin typeface="Arial"/>
                <a:cs typeface="Arial"/>
              </a:rPr>
              <a:t>Invest continuously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TSP considerations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2000" b="0" spc="-5" dirty="0">
                <a:solidFill>
                  <a:srgbClr val="004071"/>
                </a:solidFill>
                <a:latin typeface="Arial"/>
                <a:cs typeface="Arial"/>
              </a:rPr>
              <a:t>Contributions from CP are not eligible for matching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2000" b="0" spc="-5" dirty="0">
                <a:solidFill>
                  <a:srgbClr val="004071"/>
                </a:solidFill>
                <a:latin typeface="Arial"/>
                <a:cs typeface="Arial"/>
              </a:rPr>
              <a:t>Elective deferral limit — $22,500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2000" b="0" spc="-5" dirty="0">
                <a:solidFill>
                  <a:srgbClr val="004071"/>
                </a:solidFill>
                <a:latin typeface="Arial"/>
                <a:cs typeface="Arial"/>
              </a:rPr>
              <a:t>Annual additions limit — $66,000 (CZTE)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2000" b="0" spc="-5" dirty="0">
                <a:solidFill>
                  <a:srgbClr val="004071"/>
                </a:solidFill>
                <a:latin typeface="Arial"/>
                <a:cs typeface="Arial"/>
              </a:rPr>
              <a:t>Plan contributions from basic pay to receive matching contributions</a:t>
            </a:r>
            <a:endParaRPr lang="en-US" sz="2000" b="0" dirty="0">
              <a:solidFill>
                <a:srgbClr val="033A61"/>
              </a:solidFill>
            </a:endParaRPr>
          </a:p>
          <a:p>
            <a:pPr>
              <a:lnSpc>
                <a:spcPct val="100000"/>
              </a:lnSpc>
              <a:spcBef>
                <a:spcPts val="795"/>
              </a:spcBef>
              <a:tabLst>
                <a:tab pos="241300" algn="l"/>
              </a:tabLst>
            </a:pPr>
            <a:endParaRPr lang="en-US" sz="2500" spc="-5" dirty="0">
              <a:solidFill>
                <a:srgbClr val="00407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12" name="Picture 11" descr="Paper with hand icon indicating additional resource.">
            <a:extLst>
              <a:ext uri="{FF2B5EF4-FFF2-40B4-BE49-F238E27FC236}">
                <a16:creationId xmlns:a16="http://schemas.microsoft.com/office/drawing/2014/main" id="{4E2447C9-695A-EF6A-E940-2639DEC2CA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BABFD2-DEC4-4042-0623-7F5E9E165B7F}"/>
              </a:ext>
            </a:extLst>
          </p:cNvPr>
          <p:cNvSpPr txBox="1"/>
          <p:nvPr/>
        </p:nvSpPr>
        <p:spPr>
          <a:xfrm>
            <a:off x="808602" y="6414560"/>
            <a:ext cx="6639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3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Investing </a:t>
            </a:r>
            <a:r>
              <a:rPr lang="en-US" sz="1200" dirty="0">
                <a:solidFill>
                  <a:srgbClr val="033A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Handouts Available</a:t>
            </a:r>
          </a:p>
        </p:txBody>
      </p:sp>
    </p:spTree>
    <p:extLst>
      <p:ext uri="{BB962C8B-B14F-4D97-AF65-F5344CB8AC3E}">
        <p14:creationId xmlns:p14="http://schemas.microsoft.com/office/powerpoint/2010/main" val="871826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30018" y="3119870"/>
            <a:ext cx="7513982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Summary and Resources</a:t>
            </a:r>
          </a:p>
        </p:txBody>
      </p:sp>
    </p:spTree>
    <p:extLst>
      <p:ext uri="{BB962C8B-B14F-4D97-AF65-F5344CB8AC3E}">
        <p14:creationId xmlns:p14="http://schemas.microsoft.com/office/powerpoint/2010/main" val="220523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4F3044E-40EC-C2A4-8C3C-B6182D9D0D7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Summary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87196B8E-09CF-ECC0-EDE0-E098333DE5B7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642958" cy="4733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795"/>
              </a:spcBef>
              <a:buFont typeface="Arial" panose="020B0604020202020204" pitchFamily="34" charset="0"/>
              <a:buNone/>
              <a:tabLst>
                <a:tab pos="241300" algn="l"/>
              </a:tabLst>
            </a:pPr>
            <a:r>
              <a:rPr lang="en-US" sz="2500" spc="-5" dirty="0">
                <a:solidFill>
                  <a:srgbClr val="004071"/>
                </a:solidFill>
                <a:latin typeface="Arial"/>
                <a:cs typeface="Arial"/>
              </a:rPr>
              <a:t>Congratulations on reaching this important milestone!</a:t>
            </a:r>
          </a:p>
          <a:p>
            <a:pPr marL="0" indent="0">
              <a:lnSpc>
                <a:spcPct val="100000"/>
              </a:lnSpc>
              <a:spcBef>
                <a:spcPts val="795"/>
              </a:spcBef>
              <a:buFont typeface="Arial" panose="020B0604020202020204" pitchFamily="34" charset="0"/>
              <a:buNone/>
              <a:tabLst>
                <a:tab pos="241300" algn="l"/>
              </a:tabLst>
            </a:pPr>
            <a:r>
              <a:rPr lang="en-US" sz="2000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b="0" spc="-5" dirty="0">
                <a:solidFill>
                  <a:srgbClr val="004071"/>
                </a:solidFill>
                <a:latin typeface="Arial"/>
                <a:cs typeface="Arial"/>
              </a:rPr>
              <a:t>et’s recap what you learned to help in decision making as you approach eligibility for Continuation Pay:  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2000" spc="-5" dirty="0">
                <a:solidFill>
                  <a:srgbClr val="004071"/>
                </a:solidFill>
                <a:latin typeface="Arial"/>
                <a:cs typeface="Arial"/>
              </a:rPr>
              <a:t>Basic Finance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2000" spc="-5" dirty="0">
                <a:solidFill>
                  <a:srgbClr val="004071"/>
                </a:solidFill>
                <a:latin typeface="Arial"/>
                <a:cs typeface="Arial"/>
              </a:rPr>
              <a:t>Consumer Protections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2000" spc="-5" dirty="0">
                <a:solidFill>
                  <a:srgbClr val="004071"/>
                </a:solidFill>
                <a:latin typeface="Arial"/>
                <a:cs typeface="Arial"/>
              </a:rPr>
              <a:t>Planning for the Future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2000" spc="-5" dirty="0">
                <a:solidFill>
                  <a:srgbClr val="004071"/>
                </a:solidFill>
                <a:latin typeface="Arial"/>
                <a:cs typeface="Arial"/>
              </a:rPr>
              <a:t>Saving and Investing</a:t>
            </a:r>
          </a:p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2457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670A5DD9-43CB-4FD9-7A92-CF7AD501BA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Resources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94DD88A8-FEE6-4E40-D901-22355EA45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6204675" cy="5411710"/>
          </a:xfrm>
        </p:spPr>
        <p:txBody>
          <a:bodyPr/>
          <a:lstStyle/>
          <a:p>
            <a:pPr marL="214303" indent="-214303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and Handouts</a:t>
            </a:r>
            <a:endParaRPr lang="en-US" altLang="en-US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03" indent="-214303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Education and Support</a:t>
            </a:r>
          </a:p>
          <a:p>
            <a:pPr marL="742950" lvl="1" indent="-28575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Financial Specialists (CFSs)</a:t>
            </a:r>
          </a:p>
          <a:p>
            <a:pPr marL="742950" lvl="1" indent="-28575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Financial Managers (PFMs)</a:t>
            </a:r>
          </a:p>
          <a:p>
            <a:pPr marL="742950" lvl="1" indent="-28575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Fleet and Family Support Center (FFSC)</a:t>
            </a:r>
          </a:p>
          <a:p>
            <a:pPr marL="742950" lvl="1" indent="-28575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avy-Marine Corps Relief Society</a:t>
            </a:r>
          </a:p>
          <a:p>
            <a:pPr marL="742950" lvl="1" indent="-28575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OneSource</a:t>
            </a:r>
          </a:p>
          <a:p>
            <a:pPr marL="214303" indent="-214303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Literacy Mobile Apps</a:t>
            </a:r>
          </a:p>
          <a:p>
            <a:pPr marL="742950" lvl="1" indent="-28575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 err="1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MyNavy</a:t>
            </a:r>
            <a:r>
              <a:rPr lang="en-US" altLang="en-US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Financial Literacy</a:t>
            </a:r>
          </a:p>
          <a:p>
            <a:pPr marL="742950" lvl="1" indent="-28575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b="0" dirty="0" err="1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Sen$e</a:t>
            </a:r>
            <a:endParaRPr lang="en-US" altLang="en-US" b="0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03" indent="-214303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MyNavy Financial Literacy icon.">
            <a:extLst>
              <a:ext uri="{FF2B5EF4-FFF2-40B4-BE49-F238E27FC236}">
                <a16:creationId xmlns:a16="http://schemas.microsoft.com/office/drawing/2014/main" id="{DA67E18E-6DEE-08B0-DA31-0CBFDCB25B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9196" y="4225934"/>
            <a:ext cx="358028" cy="35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en$e icon.">
            <a:extLst>
              <a:ext uri="{FF2B5EF4-FFF2-40B4-BE49-F238E27FC236}">
                <a16:creationId xmlns:a16="http://schemas.microsoft.com/office/drawing/2014/main" id="{02866356-55A4-D7D4-446D-3E69DC9BF8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075" y="4568168"/>
            <a:ext cx="358028" cy="34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66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FB64BD4B-38FA-2F4B-89F3-8B27284573A8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2212848" y="3360138"/>
            <a:ext cx="5980176" cy="1752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You!</a:t>
            </a:r>
          </a:p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-5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F7276BC-E293-FB8B-1199-3312E8D07B8F}"/>
              </a:ext>
            </a:extLst>
          </p:cNvPr>
          <p:cNvSpPr txBox="1"/>
          <p:nvPr/>
        </p:nvSpPr>
        <p:spPr>
          <a:xfrm>
            <a:off x="1301750" y="6425358"/>
            <a:ext cx="65405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appearance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U.S. Department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Defense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(DoD)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visual information does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 imply or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constitute DoD</a:t>
            </a:r>
            <a:r>
              <a:rPr kumimoji="0" lang="en-US" sz="900" b="0" i="0" u="none" strike="noStrike" kern="1200" cap="none" spc="11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900" b="0" i="0" u="none" strike="noStrike" kern="120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endorsement.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83BDEC5E-E399-D0DE-1769-3184477E54A0}"/>
              </a:ext>
            </a:extLst>
          </p:cNvPr>
          <p:cNvSpPr txBox="1"/>
          <p:nvPr/>
        </p:nvSpPr>
        <p:spPr>
          <a:xfrm>
            <a:off x="100668" y="6672474"/>
            <a:ext cx="3091833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600" i="1" dirty="0">
                <a:solidFill>
                  <a:srgbClr val="0040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Catalog ID: OPNAV-ECPFRT-2.0 (Updated April 2023)</a:t>
            </a:r>
          </a:p>
        </p:txBody>
      </p:sp>
    </p:spTree>
    <p:extLst>
      <p:ext uri="{BB962C8B-B14F-4D97-AF65-F5344CB8AC3E}">
        <p14:creationId xmlns:p14="http://schemas.microsoft.com/office/powerpoint/2010/main" val="47820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44162" y="3119870"/>
            <a:ext cx="7499838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Basic Finance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3692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220A3D-9195-49C3-75D3-720ED6D86E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Spending Plan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B0C4B23-AB30-C6BB-0FAE-F715BCFE174F}"/>
              </a:ext>
            </a:extLst>
          </p:cNvPr>
          <p:cNvSpPr txBox="1">
            <a:spLocks/>
          </p:cNvSpPr>
          <p:nvPr/>
        </p:nvSpPr>
        <p:spPr>
          <a:xfrm>
            <a:off x="208590" y="1947202"/>
            <a:ext cx="5377566" cy="39928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 1</a:t>
            </a:r>
            <a:r>
              <a:rPr lang="en-US" sz="1800" dirty="0">
                <a:solidFill>
                  <a:srgbClr val="004071"/>
                </a:solidFill>
                <a:latin typeface="Arial"/>
                <a:cs typeface="Arial"/>
              </a:rPr>
              <a:t> —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Understand your current situation</a:t>
            </a:r>
          </a:p>
          <a:p>
            <a:pPr marL="7556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Track inflows and outflows</a:t>
            </a:r>
          </a:p>
          <a:p>
            <a:pPr marL="7556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Review past financial statements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 2</a:t>
            </a:r>
            <a:r>
              <a:rPr lang="en-US" sz="1800" dirty="0">
                <a:solidFill>
                  <a:srgbClr val="004071"/>
                </a:solidFill>
                <a:latin typeface="Arial"/>
                <a:cs typeface="Arial"/>
              </a:rPr>
              <a:t> —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Know where your money should go</a:t>
            </a:r>
          </a:p>
          <a:p>
            <a:pPr marL="7556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Save and/or invest 10% – 15%*</a:t>
            </a:r>
          </a:p>
          <a:p>
            <a:pPr marL="7556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Transportation less than 15% – 20%*</a:t>
            </a:r>
          </a:p>
          <a:p>
            <a:pPr marL="7556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Limit housing to BAH or 25% or less*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 3</a:t>
            </a:r>
            <a:r>
              <a:rPr lang="en-US" sz="1800" dirty="0">
                <a:solidFill>
                  <a:srgbClr val="004071"/>
                </a:solidFill>
                <a:latin typeface="Arial"/>
                <a:cs typeface="Arial"/>
              </a:rPr>
              <a:t> —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Create a plan</a:t>
            </a:r>
          </a:p>
          <a:p>
            <a:pPr marL="7556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Plan for new or different expenses</a:t>
            </a:r>
          </a:p>
          <a:p>
            <a:pPr marL="7556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Build an emergency fund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646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 4</a:t>
            </a:r>
            <a:r>
              <a:rPr lang="en-US" sz="1800" dirty="0">
                <a:solidFill>
                  <a:srgbClr val="004071"/>
                </a:solidFill>
                <a:latin typeface="Arial"/>
                <a:cs typeface="Arial"/>
              </a:rPr>
              <a:t> —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Make adjustments</a:t>
            </a:r>
          </a:p>
          <a:p>
            <a:pPr marL="7556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Update with life changes</a:t>
            </a:r>
          </a:p>
          <a:p>
            <a:pPr marL="7556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>
                <a:tab pos="241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Review frequently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17B93E31-5700-0B61-3DAF-ADD96D298B4E}"/>
              </a:ext>
            </a:extLst>
          </p:cNvPr>
          <p:cNvSpPr txBox="1">
            <a:spLocks/>
          </p:cNvSpPr>
          <p:nvPr/>
        </p:nvSpPr>
        <p:spPr>
          <a:xfrm>
            <a:off x="2988977" y="4035681"/>
            <a:ext cx="1941233" cy="3006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 Pretax income</a:t>
            </a:r>
          </a:p>
        </p:txBody>
      </p:sp>
      <p:grpSp>
        <p:nvGrpSpPr>
          <p:cNvPr id="7" name="Group 6" descr="4-Step Budgeting Process Graphic.">
            <a:extLst>
              <a:ext uri="{FF2B5EF4-FFF2-40B4-BE49-F238E27FC236}">
                <a16:creationId xmlns:a16="http://schemas.microsoft.com/office/drawing/2014/main" id="{7ACEA835-FEBC-4C12-46D7-13CCE0ABD5A0}"/>
              </a:ext>
            </a:extLst>
          </p:cNvPr>
          <p:cNvGrpSpPr/>
          <p:nvPr/>
        </p:nvGrpSpPr>
        <p:grpSpPr>
          <a:xfrm>
            <a:off x="4928103" y="2034668"/>
            <a:ext cx="4030459" cy="3914391"/>
            <a:chOff x="4536752" y="1678775"/>
            <a:chExt cx="4409844" cy="428284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0C0849C-A91D-5DB1-E39A-7E61F1B21D12}"/>
                </a:ext>
              </a:extLst>
            </p:cNvPr>
            <p:cNvSpPr/>
            <p:nvPr/>
          </p:nvSpPr>
          <p:spPr>
            <a:xfrm>
              <a:off x="5311720" y="2234021"/>
              <a:ext cx="2998078" cy="2998080"/>
            </a:xfrm>
            <a:prstGeom prst="ellipse">
              <a:avLst/>
            </a:prstGeom>
            <a:noFill/>
            <a:ln w="4889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5028D00-5DE1-81AF-AFEE-863ED6161175}"/>
                </a:ext>
              </a:extLst>
            </p:cNvPr>
            <p:cNvSpPr/>
            <p:nvPr/>
          </p:nvSpPr>
          <p:spPr>
            <a:xfrm>
              <a:off x="6059228" y="1678775"/>
              <a:ext cx="1503079" cy="1503079"/>
            </a:xfrm>
            <a:prstGeom prst="ellipse">
              <a:avLst/>
            </a:prstGeom>
            <a:solidFill>
              <a:srgbClr val="ECB342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BB90095-7D3E-F932-15D6-7F9547C2C91F}"/>
                </a:ext>
              </a:extLst>
            </p:cNvPr>
            <p:cNvSpPr/>
            <p:nvPr/>
          </p:nvSpPr>
          <p:spPr>
            <a:xfrm>
              <a:off x="7443517" y="2863555"/>
              <a:ext cx="1503079" cy="1503078"/>
            </a:xfrm>
            <a:prstGeom prst="ellipse">
              <a:avLst/>
            </a:prstGeom>
            <a:solidFill>
              <a:srgbClr val="D6B059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597B739-A9E3-FB84-BBB7-C953F060B5BF}"/>
                </a:ext>
              </a:extLst>
            </p:cNvPr>
            <p:cNvSpPr/>
            <p:nvPr/>
          </p:nvSpPr>
          <p:spPr>
            <a:xfrm>
              <a:off x="6048689" y="4458538"/>
              <a:ext cx="1503080" cy="1503078"/>
            </a:xfrm>
            <a:prstGeom prst="ellipse">
              <a:avLst/>
            </a:prstGeom>
            <a:solidFill>
              <a:srgbClr val="C09B49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E91F3DC-558C-D788-184C-1F71750039C1}"/>
                </a:ext>
              </a:extLst>
            </p:cNvPr>
            <p:cNvSpPr/>
            <p:nvPr/>
          </p:nvSpPr>
          <p:spPr>
            <a:xfrm>
              <a:off x="4536752" y="2909749"/>
              <a:ext cx="1503077" cy="1503078"/>
            </a:xfrm>
            <a:prstGeom prst="ellipse">
              <a:avLst/>
            </a:prstGeom>
            <a:solidFill>
              <a:srgbClr val="A88140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EE21B58-672C-3EA7-B289-A18191B51B5A}"/>
                </a:ext>
              </a:extLst>
            </p:cNvPr>
            <p:cNvSpPr txBox="1"/>
            <p:nvPr/>
          </p:nvSpPr>
          <p:spPr>
            <a:xfrm>
              <a:off x="5833879" y="3343110"/>
              <a:ext cx="1834961" cy="909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4-STEP BUDGETING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PROCESS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E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9177381-FA3A-10F4-C63B-17227E3BA378}"/>
                </a:ext>
              </a:extLst>
            </p:cNvPr>
            <p:cNvSpPr txBox="1"/>
            <p:nvPr/>
          </p:nvSpPr>
          <p:spPr>
            <a:xfrm>
              <a:off x="6084868" y="1851608"/>
              <a:ext cx="1447800" cy="11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STEP 1: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Understand your current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situation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2E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BADFAE-B9CE-DD24-692F-AA6800DD5040}"/>
                </a:ext>
              </a:extLst>
            </p:cNvPr>
            <p:cNvSpPr txBox="1"/>
            <p:nvPr/>
          </p:nvSpPr>
          <p:spPr>
            <a:xfrm>
              <a:off x="7485714" y="3051938"/>
              <a:ext cx="1447800" cy="120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STEP 2: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Know where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your money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should go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E3ACDC3-626A-3C31-5034-06AB8C8552FC}"/>
                </a:ext>
              </a:extLst>
            </p:cNvPr>
            <p:cNvSpPr txBox="1"/>
            <p:nvPr/>
          </p:nvSpPr>
          <p:spPr>
            <a:xfrm>
              <a:off x="6076325" y="4766687"/>
              <a:ext cx="1447800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STEP 3: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Create a plan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4EF847-EFFC-4366-B25E-DA91BE2DDED6}"/>
                </a:ext>
              </a:extLst>
            </p:cNvPr>
            <p:cNvSpPr txBox="1"/>
            <p:nvPr/>
          </p:nvSpPr>
          <p:spPr>
            <a:xfrm>
              <a:off x="4564386" y="3196726"/>
              <a:ext cx="1447800" cy="923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STEP 4: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Make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adjustments</a:t>
              </a:r>
            </a:p>
          </p:txBody>
        </p:sp>
      </p:grpSp>
      <p:pic>
        <p:nvPicPr>
          <p:cNvPr id="18" name="Picture 17" descr="Paper with hand icon indicating additional resource.">
            <a:extLst>
              <a:ext uri="{FF2B5EF4-FFF2-40B4-BE49-F238E27FC236}">
                <a16:creationId xmlns:a16="http://schemas.microsoft.com/office/drawing/2014/main" id="{2A19E04E-57BB-370D-6D51-B831F4A742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C31BC7B-C67B-6B44-44CE-DA6AD7795C6F}"/>
              </a:ext>
            </a:extLst>
          </p:cNvPr>
          <p:cNvSpPr txBox="1"/>
          <p:nvPr/>
        </p:nvSpPr>
        <p:spPr>
          <a:xfrm>
            <a:off x="808602" y="6414560"/>
            <a:ext cx="4461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Spending Plan Worksheet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1849810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65390AE5-A825-A2F3-C844-85344C5F56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Tax Fundamentals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7F3ABED-6CC4-DC77-7E4B-4F7A2C22C935}"/>
              </a:ext>
            </a:extLst>
          </p:cNvPr>
          <p:cNvSpPr txBox="1">
            <a:spLocks/>
          </p:cNvSpPr>
          <p:nvPr/>
        </p:nvSpPr>
        <p:spPr>
          <a:xfrm>
            <a:off x="1094642" y="1577641"/>
            <a:ext cx="74098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Types of taxes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Federal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FICA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State income taxes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Tax benefits for Service members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BAH, BAS, and CZTE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TSP and potential tax savings 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Potential changes to your tax situation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Review and adjust withholding on </a:t>
            </a:r>
            <a:r>
              <a:rPr lang="en-US" dirty="0" err="1"/>
              <a:t>myPay</a:t>
            </a:r>
            <a:endParaRPr lang="en-US" dirty="0"/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IRS Tax Withholding Estimator</a:t>
            </a:r>
          </a:p>
          <a:p>
            <a:pPr marL="812800" lvl="1" indent="-342900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2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654AEF73-40B4-3B02-550F-83CB0846B4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7444439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Tax Implications of Continuation Pay</a:t>
            </a:r>
          </a:p>
        </p:txBody>
      </p:sp>
      <p:sp>
        <p:nvSpPr>
          <p:cNvPr id="3" name="Content Placeholder 16">
            <a:extLst>
              <a:ext uri="{FF2B5EF4-FFF2-40B4-BE49-F238E27FC236}">
                <a16:creationId xmlns:a16="http://schemas.microsoft.com/office/drawing/2014/main" id="{A00565E8-960A-00EB-6DA2-14990B9BF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579458" cy="4871320"/>
          </a:xfrm>
        </p:spPr>
        <p:txBody>
          <a:bodyPr>
            <a:normAutofit/>
          </a:bodyPr>
          <a:lstStyle/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Earned income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Taxed at federal, state, and local levels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Tax planning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Impact of one lump sum, two, or four installments</a:t>
            </a:r>
            <a:endParaRPr lang="en-US" dirty="0">
              <a:solidFill>
                <a:srgbClr val="004071"/>
              </a:solidFill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Set aside funds to cover potential taxes</a:t>
            </a:r>
          </a:p>
          <a:p>
            <a:pPr marL="237744" indent="-228600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Combat Zone Tax Exclusion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Review IRS Publication 3, The Armed Forces Tax Guide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427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7A0B9-F597-3926-6A8B-B74BAAC04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26578" y="3119870"/>
            <a:ext cx="7517422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Consumer Protections</a:t>
            </a:r>
          </a:p>
        </p:txBody>
      </p:sp>
    </p:spTree>
    <p:extLst>
      <p:ext uri="{BB962C8B-B14F-4D97-AF65-F5344CB8AC3E}">
        <p14:creationId xmlns:p14="http://schemas.microsoft.com/office/powerpoint/2010/main" val="1229467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5E133245-81F4-96B6-E050-6328765143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Military Consumer Protections</a:t>
            </a:r>
          </a:p>
        </p:txBody>
      </p:sp>
      <p:sp>
        <p:nvSpPr>
          <p:cNvPr id="3" name="Content Placeholder 16">
            <a:extLst>
              <a:ext uri="{FF2B5EF4-FFF2-40B4-BE49-F238E27FC236}">
                <a16:creationId xmlns:a16="http://schemas.microsoft.com/office/drawing/2014/main" id="{20E3341B-3CB4-3694-483A-1BCD09095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6639803" cy="4871320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/>
              <a:t>Know your rights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/>
              <a:t>Servicemembers Civil Relief Act (SCRA)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/>
              <a:t>Military Lending Act (MLA)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/>
              <a:t>Resources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dirty="0"/>
              <a:t>Military OneSource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i="1" dirty="0"/>
              <a:t>https://</a:t>
            </a:r>
            <a:r>
              <a:rPr lang="en-US" i="1" dirty="0" err="1"/>
              <a:t>www.consumerfinance.gov</a:t>
            </a:r>
            <a:r>
              <a:rPr lang="en-US" i="1" dirty="0"/>
              <a:t>/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dirty="0"/>
              <a:t>Installation legal office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 descr="Paper with hand icon indicating additional resource.">
            <a:extLst>
              <a:ext uri="{FF2B5EF4-FFF2-40B4-BE49-F238E27FC236}">
                <a16:creationId xmlns:a16="http://schemas.microsoft.com/office/drawing/2014/main" id="{DF44A289-5E8C-59E7-F991-1D4370F289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66693A-A422-F3B2-DCE8-512F1959CDD9}"/>
              </a:ext>
            </a:extLst>
          </p:cNvPr>
          <p:cNvSpPr txBox="1"/>
          <p:nvPr/>
        </p:nvSpPr>
        <p:spPr>
          <a:xfrm>
            <a:off x="808602" y="6414560"/>
            <a:ext cx="6639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Military Consumer Protection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Sources for Help for Military Consumers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Handouts Available </a:t>
            </a:r>
          </a:p>
        </p:txBody>
      </p:sp>
    </p:spTree>
    <p:extLst>
      <p:ext uri="{BB962C8B-B14F-4D97-AF65-F5344CB8AC3E}">
        <p14:creationId xmlns:p14="http://schemas.microsoft.com/office/powerpoint/2010/main" val="1697851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A0C52DB-20A9-4AFF-3A58-689AEB37CF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661" y="103360"/>
            <a:ext cx="6639803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5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"/>
                <a:cs typeface="Arial"/>
              </a:rPr>
              <a:t>Misleading Consumer Practices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5F35382A-8FAC-4E28-D559-0FE200946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2" y="1577641"/>
            <a:ext cx="7409822" cy="4871320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/>
              <a:t>Recognize scams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/>
              <a:t>Multilevel marketing / pyramid scheme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/>
              <a:t>Get rich quick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/>
              <a:t>Too good to be true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/>
              <a:t>Protect yourself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/>
              <a:t>Research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/>
              <a:t>Comparison shop</a:t>
            </a:r>
          </a:p>
          <a:p>
            <a:pPr marL="694944" marR="5080" lvl="1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97865" algn="l"/>
                <a:tab pos="698500" algn="l"/>
              </a:tabLst>
            </a:pPr>
            <a:r>
              <a:rPr lang="en-US" dirty="0"/>
              <a:t>Sleep on it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/>
              <a:t>Report a complaint</a:t>
            </a:r>
          </a:p>
          <a:p>
            <a:endParaRPr lang="en-US" dirty="0"/>
          </a:p>
        </p:txBody>
      </p:sp>
      <p:pic>
        <p:nvPicPr>
          <p:cNvPr id="7" name="Picture 6" descr="Paper with hand icon indicating additional resource.">
            <a:extLst>
              <a:ext uri="{FF2B5EF4-FFF2-40B4-BE49-F238E27FC236}">
                <a16:creationId xmlns:a16="http://schemas.microsoft.com/office/drawing/2014/main" id="{3833D5A3-EC5D-405E-3149-5AB43CF9E8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C93627-FDA8-1D1B-6601-A2441CF40B26}"/>
              </a:ext>
            </a:extLst>
          </p:cNvPr>
          <p:cNvSpPr txBox="1"/>
          <p:nvPr/>
        </p:nvSpPr>
        <p:spPr>
          <a:xfrm>
            <a:off x="808602" y="6414560"/>
            <a:ext cx="6639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Sources of Help for Military Consumers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267211371"/>
      </p:ext>
    </p:extLst>
  </p:cSld>
  <p:clrMapOvr>
    <a:masterClrMapping/>
  </p:clrMapOvr>
</p:sld>
</file>

<file path=ppt/theme/theme1.xml><?xml version="1.0" encoding="utf-8"?>
<a:theme xmlns:a="http://schemas.openxmlformats.org/drawingml/2006/main" name="Main Title Slides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BD266FFA-D4A9-2B4C-A4E0-AA380813DFE0}"/>
    </a:ext>
  </a:extLst>
</a:theme>
</file>

<file path=ppt/theme/theme2.xml><?xml version="1.0" encoding="utf-8"?>
<a:theme xmlns:a="http://schemas.openxmlformats.org/drawingml/2006/main" name="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3.xml><?xml version="1.0" encoding="utf-8"?>
<a:theme xmlns:a="http://schemas.openxmlformats.org/drawingml/2006/main" name="4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4.xml><?xml version="1.0" encoding="utf-8"?>
<a:theme xmlns:a="http://schemas.openxmlformats.org/drawingml/2006/main" name="1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5.xml><?xml version="1.0" encoding="utf-8"?>
<a:theme xmlns:a="http://schemas.openxmlformats.org/drawingml/2006/main" name="2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Title Slides with art">
  <a:themeElements>
    <a:clrScheme name="Army Green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Navy Template 111419 v2 NARROW" id="{0C7C29F3-F734-5A4B-B333-4D8EB95723CC}" vid="{101A0963-470C-DF4D-9C51-14FE015BCF77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53918</TotalTime>
  <Words>1080</Words>
  <Application>Microsoft Macintosh PowerPoint</Application>
  <PresentationFormat>Letter Paper (8.5x11 in)</PresentationFormat>
  <Paragraphs>227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Courier New</vt:lpstr>
      <vt:lpstr>Wingdings</vt:lpstr>
      <vt:lpstr>Main Title Slides</vt:lpstr>
      <vt:lpstr>Title Slides with art</vt:lpstr>
      <vt:lpstr>4_Title Slides with art</vt:lpstr>
      <vt:lpstr>1_Title Slides with art</vt:lpstr>
      <vt:lpstr>2_Title Slides with art</vt:lpstr>
      <vt:lpstr>1_Custom Design</vt:lpstr>
      <vt:lpstr>3_Title Slides with art</vt:lpstr>
      <vt:lpstr>Entitlement to Continuation Pay  (CP)</vt:lpstr>
      <vt:lpstr>Agenda</vt:lpstr>
      <vt:lpstr>Basic Finance</vt:lpstr>
      <vt:lpstr>Spending Plan</vt:lpstr>
      <vt:lpstr>Tax Fundamentals</vt:lpstr>
      <vt:lpstr>Tax Implications of Continuation Pay</vt:lpstr>
      <vt:lpstr>Consumer Protections</vt:lpstr>
      <vt:lpstr>Military Consumer Protections</vt:lpstr>
      <vt:lpstr>Misleading Consumer Practices</vt:lpstr>
      <vt:lpstr>Planning for the Future</vt:lpstr>
      <vt:lpstr>The Four Components of BRS</vt:lpstr>
      <vt:lpstr>Continuation Pay Basics</vt:lpstr>
      <vt:lpstr>Continuation Pay Basics, Continued</vt:lpstr>
      <vt:lpstr>How Is CP Calculated?</vt:lpstr>
      <vt:lpstr>How Is CP Disbursed?</vt:lpstr>
      <vt:lpstr>Applying for Continuation Pay</vt:lpstr>
      <vt:lpstr>Applying Through NSIPS</vt:lpstr>
      <vt:lpstr>Financial Implications and Options</vt:lpstr>
      <vt:lpstr>Saving and Investing</vt:lpstr>
      <vt:lpstr>Evaluate Goals</vt:lpstr>
      <vt:lpstr>Summary and Resources</vt:lpstr>
      <vt:lpstr>Summary</vt:lpstr>
      <vt:lpstr>Resources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Readiness: Pre-Deployment</dc:title>
  <dc:creator>Freelance</dc:creator>
  <cp:lastModifiedBy>Samantha Salazar</cp:lastModifiedBy>
  <cp:revision>492</cp:revision>
  <cp:lastPrinted>2019-11-15T04:37:38Z</cp:lastPrinted>
  <dcterms:created xsi:type="dcterms:W3CDTF">2020-01-09T21:14:48Z</dcterms:created>
  <dcterms:modified xsi:type="dcterms:W3CDTF">2023-04-10T21:07:42Z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7832847</vt:lpwstr>
  </property>
  <property fmtid="{D5CDD505-2E9C-101B-9397-08002B2CF9AE}" pid="3" name="NXPowerLiteSettings">
    <vt:lpwstr>8900052003A000</vt:lpwstr>
  </property>
  <property fmtid="{D5CDD505-2E9C-101B-9397-08002B2CF9AE}" pid="4" name="NXPowerLiteVersion">
    <vt:lpwstr>D8.0.8</vt:lpwstr>
  </property>
  <property fmtid="{D5CDD505-2E9C-101B-9397-08002B2CF9AE}" pid="5" name="MSIP_Label_21b8b91c-28ee-4d1f-b2ad-f390f537babc_Enabled">
    <vt:lpwstr>true</vt:lpwstr>
  </property>
  <property fmtid="{D5CDD505-2E9C-101B-9397-08002B2CF9AE}" pid="6" name="MSIP_Label_21b8b91c-28ee-4d1f-b2ad-f390f537babc_SetDate">
    <vt:lpwstr>2022-10-17T17:59:32Z</vt:lpwstr>
  </property>
  <property fmtid="{D5CDD505-2E9C-101B-9397-08002B2CF9AE}" pid="7" name="MSIP_Label_21b8b91c-28ee-4d1f-b2ad-f390f537babc_Method">
    <vt:lpwstr>Privileged</vt:lpwstr>
  </property>
  <property fmtid="{D5CDD505-2E9C-101B-9397-08002B2CF9AE}" pid="8" name="MSIP_Label_21b8b91c-28ee-4d1f-b2ad-f390f537babc_Name">
    <vt:lpwstr>Public USAA EF</vt:lpwstr>
  </property>
  <property fmtid="{D5CDD505-2E9C-101B-9397-08002B2CF9AE}" pid="9" name="MSIP_Label_21b8b91c-28ee-4d1f-b2ad-f390f537babc_SiteId">
    <vt:lpwstr>ecba9361-f186-473c-a3a8-60af39258895</vt:lpwstr>
  </property>
  <property fmtid="{D5CDD505-2E9C-101B-9397-08002B2CF9AE}" pid="10" name="MSIP_Label_21b8b91c-28ee-4d1f-b2ad-f390f537babc_ActionId">
    <vt:lpwstr>b4fd8f51-bded-488e-9879-65e18607cae8</vt:lpwstr>
  </property>
  <property fmtid="{D5CDD505-2E9C-101B-9397-08002B2CF9AE}" pid="11" name="MSIP_Label_21b8b91c-28ee-4d1f-b2ad-f390f537babc_ContentBits">
    <vt:lpwstr>0</vt:lpwstr>
  </property>
</Properties>
</file>